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415" r:id="rId5"/>
    <p:sldId id="600" r:id="rId6"/>
    <p:sldId id="372" r:id="rId7"/>
    <p:sldId id="376" r:id="rId8"/>
    <p:sldId id="377" r:id="rId9"/>
    <p:sldId id="635" r:id="rId10"/>
    <p:sldId id="775" r:id="rId11"/>
    <p:sldId id="819" r:id="rId12"/>
    <p:sldId id="399" r:id="rId13"/>
    <p:sldId id="293" r:id="rId14"/>
    <p:sldId id="469" r:id="rId15"/>
    <p:sldId id="497" r:id="rId16"/>
    <p:sldId id="474" r:id="rId17"/>
    <p:sldId id="478" r:id="rId18"/>
    <p:sldId id="479" r:id="rId19"/>
    <p:sldId id="480" r:id="rId20"/>
    <p:sldId id="620" r:id="rId21"/>
    <p:sldId id="621" r:id="rId22"/>
    <p:sldId id="632" r:id="rId23"/>
    <p:sldId id="496" r:id="rId24"/>
    <p:sldId id="843" r:id="rId25"/>
    <p:sldId id="548" r:id="rId26"/>
    <p:sldId id="820" r:id="rId27"/>
    <p:sldId id="821" r:id="rId28"/>
    <p:sldId id="556" r:id="rId29"/>
    <p:sldId id="823" r:id="rId30"/>
    <p:sldId id="824" r:id="rId31"/>
    <p:sldId id="825" r:id="rId32"/>
    <p:sldId id="826" r:id="rId33"/>
    <p:sldId id="827" r:id="rId34"/>
    <p:sldId id="828" r:id="rId35"/>
    <p:sldId id="829" r:id="rId36"/>
    <p:sldId id="834" r:id="rId37"/>
    <p:sldId id="680" r:id="rId38"/>
    <p:sldId id="795" r:id="rId39"/>
    <p:sldId id="830" r:id="rId40"/>
    <p:sldId id="831" r:id="rId41"/>
    <p:sldId id="832" r:id="rId42"/>
    <p:sldId id="700" r:id="rId43"/>
    <p:sldId id="647" r:id="rId44"/>
    <p:sldId id="618" r:id="rId45"/>
    <p:sldId id="835" r:id="rId46"/>
    <p:sldId id="681" r:id="rId47"/>
    <p:sldId id="838" r:id="rId48"/>
    <p:sldId id="839" r:id="rId49"/>
    <p:sldId id="840" r:id="rId50"/>
    <p:sldId id="836" r:id="rId51"/>
    <p:sldId id="682" r:id="rId52"/>
    <p:sldId id="842" r:id="rId53"/>
    <p:sldId id="499" r:id="rId54"/>
    <p:sldId id="846" r:id="rId55"/>
    <p:sldId id="848" r:id="rId56"/>
    <p:sldId id="845" r:id="rId57"/>
    <p:sldId id="847" r:id="rId58"/>
    <p:sldId id="844" r:id="rId59"/>
    <p:sldId id="743" r:id="rId60"/>
    <p:sldId id="638" r:id="rId61"/>
    <p:sldId id="841" r:id="rId6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CC"/>
    <a:srgbClr val="FF6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74576" autoAdjust="0"/>
  </p:normalViewPr>
  <p:slideViewPr>
    <p:cSldViewPr snapToGrid="0">
      <p:cViewPr varScale="1">
        <p:scale>
          <a:sx n="58" d="100"/>
          <a:sy n="58" d="100"/>
        </p:scale>
        <p:origin x="1574" y="72"/>
      </p:cViewPr>
      <p:guideLst/>
    </p:cSldViewPr>
  </p:slideViewPr>
  <p:outlineViewPr>
    <p:cViewPr>
      <p:scale>
        <a:sx n="33" d="100"/>
        <a:sy n="33" d="100"/>
      </p:scale>
      <p:origin x="0" y="-26371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5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45 24575,'0'-7'0,"-1"13"0,-8 112 0,-65 567 0,-16-5 0,79-527 0,6 0 0,22 221 0,-14-339 0,2-1 0,15 55 0,-20-87 0,0 0 0,1 0 0,-1 0 0,1 0 0,0 0 0,-1 0 0,1 0 0,0 0 0,0-1 0,0 1 0,1 0 0,-1 0 0,0-1 0,1 1 0,-1-1 0,1 1 0,-1-1 0,1 0 0,0 1 0,-1-1 0,5 1 0,-5-2 0,0 0 0,0 0 0,0 0 0,0 0 0,-1 0 0,1 0 0,0-1 0,0 1 0,0 0 0,0-1 0,0 1 0,0-1 0,-1 1 0,1-1 0,0 1 0,0-1 0,-1 0 0,2 0 0,16-27 0,4-23 0,-2-1 0,-3-1 0,21-110 0,-25 103 0,76-380 0,56-237 0,-143 669 0,57-196 0,-50 181 0,0 0 0,2 0 0,0 1 0,2 0 0,0 1 0,20-25 0,-29 42 0,0-1 0,0 1 0,0 0 0,1 0 0,0 1 0,-1-1 0,1 1 0,0 0 0,0 0 0,1 0 0,-1 1 0,1 0 0,-1 0 0,1 0 0,0 1 0,-1 0 0,1 0 0,6 0 0,-4 2 0,-1-1 0,0 1 0,0 1 0,0 0 0,0 0 0,0 0 0,0 1 0,-1 0 0,1 0 0,-1 0 0,0 1 0,0 0 0,0 0 0,8 8 0,8 9 0,-1 1 0,-1 1 0,-2 1 0,0 1 0,-1 0 0,25 52 0,61 176 0,-61-122 0,11 30 0,-51-155 0,0-1 0,0-1 0,0 1 0,0 0 0,1 0 0,4 6 0,-6-10 0,-1-1 0,1 1 0,0 0 0,-1-1 0,1 1 0,0 0 0,0-1 0,-1 1 0,1-1 0,0 1 0,0-1 0,0 0 0,0 1 0,0-1 0,0 0 0,0 0 0,0 1 0,0-1 0,0 0 0,-1 0 0,1 0 0,0 0 0,0 0 0,0 0 0,0-1 0,0 1 0,0 0 0,0 0 0,0-1 0,0 1 0,0 0 0,0-1 0,-1 1 0,1-1 0,0 1 0,0-1 0,0-1 0,9-6 0,-1-1 0,-1-1 0,1 0 0,-2 0 0,1 0 0,-2-1 0,1 0 0,7-20 0,-5 13 0,230-566 0,-88 189 0,-145 380 0,1-3 0,0 0 0,2 0 0,0 1 0,1 0 0,0 1 0,15-18 0,-23 32 0,-1 1 0,1-1 0,0 1 0,-1-1 0,1 1 0,0 0 0,0 0 0,0-1 0,0 1 0,0 0 0,0 1 0,0-1 0,0 0 0,0 1 0,0-1 0,1 1 0,-1 0 0,3-1 0,-2 2 0,0-1 0,0 1 0,0 0 0,-1 0 0,1 0 0,0 0 0,-1 1 0,1-1 0,-1 1 0,0 0 0,1-1 0,-1 1 0,0 0 0,3 4 0,5 5 0,-1 0 0,0 1 0,-1 1 0,0-1 0,6 16 0,31 78 0,4 38 0,-6 3 0,30 188 0,14 309 0,-66-447-1365,-5-35-5461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1345 24575,'-25'-15'0,"20"10"0,-1 0 0,1 0 0,0 0 0,0 0 0,1-1 0,-1 0 0,1 0 0,0 0 0,-4-9 0,18 23 0,1-1 0,0 1 0,15 7 0,0-2 0,0-1 0,1-1 0,0-2 0,1 0 0,-1-2 0,2-1 0,-1-1 0,1-2 0,-1-1 0,1-1 0,0-1 0,0-1 0,33-7 0,-18 0 0,0-2 0,0-1 0,-1-3 0,0-1 0,-2-2 0,0-2 0,68-44 0,-72 39 0,-2-2 0,-2-2 0,0-1 0,-2-2 0,-1 0 0,-1-2 0,-2-2 0,-1 0 0,-2-2 0,32-66 0,-44 77 0,-1-1 0,-1 0 0,-2 0 0,0-1 0,-2 0 0,-1 0 0,-1-1 0,-2 1 0,-1-1 0,-1 0 0,-1 1 0,-1-1 0,-2 0 0,-1 1 0,-1 0 0,-2 0 0,-12-30 0,12 39 0,-1 0 0,-1 1 0,0 1 0,-1-1 0,-1 2 0,-1 0 0,0 0 0,-1 1 0,-1 1 0,-23-18 0,25 23 0,0 0 0,0 2 0,0-1 0,-1 2 0,0 0 0,-1 0 0,1 2 0,-1 0 0,0 0 0,0 1 0,0 1 0,-1 1 0,1 0 0,-26 2 0,14 3 0,0 1 0,0 2 0,1 0 0,0 2 0,0 0 0,1 2 0,0 1 0,1 1 0,0 1 0,-41 33 0,23-13 0,2 2 0,1 2 0,2 2 0,-52 70 0,64-75 0,1 2 0,2 0 0,2 1 0,1 1 0,2 1 0,1 1 0,-9 44 0,19-61 0,2 0 0,0 0 0,2 1 0,1-1 0,1 1 0,1-1 0,1 0 0,1 1 0,1-1 0,1 0 0,1-1 0,1 1 0,2-1 0,13 28 0,0-12 0,1-2 0,1-1 0,2-1 0,40 41 0,3-7-180,132 104 0,153 75-2267,7-24-2937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6678 1774 24575,'-34'-10'0,"-60"-32"0,-163-97 0,133 67 0,113 66-1,-721-395 12,-18 32-127,-75 24-458,-24 67 609,536 205-42,221 58-39,-134-7-1,169 20 74,0 4 0,-1 1 0,-83 17 0,98-10 71,1 1 1,0 3 0,1 1-1,1 2 1,-51 28-1,5 8-73,-142 114 0,-59 88-29,214-187 4,3 4 0,4 3 0,2 2 0,4 3 0,-97 174 0,92-122 0,7 3 0,5 2 0,-35 145 0,84-268 0,2-10 0,0 1 0,1-1 0,0 0 0,-1 1 0,2-1 0,-1 1 0,0-1 0,1 0 0,0 1 0,0 0 0,1 5 0,2-40 0,-10 1 0,-1 1 0,-2 0 0,-15-34 0,-48-78 0,58 112 0,-54-97-59,-104-207-1247,159 300-5520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04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24575,'0'0'0,"0"0"0,0 0 0,3-14 0,2 5 0,-1 0 0,1 1 0,1-1 0,-1 1 0,2 1 0,-1-1 0,1 1 0,0 0 0,0 1 0,1-1 0,14-8 0,12-6 0,53-24 0,-86 45 0,258-107-306,-203 86-753,-9 2-5767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1CD4276-431B-4B81-BAC5-E8FD2487A0C3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FE66FC6-4312-492F-B667-A8E561F4EE4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49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software/iSpy/blob/eb0094c49ef9545ee52d4a0eeadb5acd71730fe9/Server/LocalServer.c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ecurylight/ispy-c86019163cc1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43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Or Sahar. </a:t>
            </a:r>
          </a:p>
          <a:p>
            <a:r>
              <a:rPr lang="en-US" dirty="0"/>
              <a:t>I was a developer and developer team lead for many years.</a:t>
            </a:r>
          </a:p>
          <a:p>
            <a:r>
              <a:rPr lang="en-US" dirty="0"/>
              <a:t>A few years ago, at the age of 40, I switched to application security consultation and penetration testing.</a:t>
            </a:r>
          </a:p>
          <a:p>
            <a:r>
              <a:rPr lang="en-US" dirty="0"/>
              <a:t>Later on, I focused on application security research.</a:t>
            </a:r>
          </a:p>
          <a:p>
            <a:r>
              <a:rPr lang="en-US" dirty="0"/>
              <a:t>Today I’m a senior security researcher.</a:t>
            </a:r>
          </a:p>
          <a:p>
            <a:r>
              <a:rPr lang="en-US" dirty="0"/>
              <a:t>My drug of choice is chasing CVES, and climbing snowy mountains.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0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9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0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1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8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2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2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articles and courses that explain the cost of vulnerabilities </a:t>
            </a:r>
          </a:p>
          <a:p>
            <a:r>
              <a:rPr lang="en-US" dirty="0"/>
              <a:t>in this workshop we’ll not elaborate about it. </a:t>
            </a:r>
          </a:p>
          <a:p>
            <a:r>
              <a:rPr lang="en-US" dirty="0"/>
              <a:t>if you find it’s interesting to </a:t>
            </a:r>
            <a:r>
              <a:rPr lang="en-US" dirty="0" err="1"/>
              <a:t>to</a:t>
            </a:r>
            <a:r>
              <a:rPr lang="en-US" dirty="0"/>
              <a:t> jfgi.com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32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7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r>
              <a:rPr lang="en-US" dirty="0"/>
              <a:t> has a group of products that offer secure and compliant ways to transfer sensitive data between partners, customers, users, and systems</a:t>
            </a:r>
          </a:p>
          <a:p>
            <a:r>
              <a:rPr lang="en-US" dirty="0"/>
              <a:t>. On may 2023 the vulnerability was disclosed by security firm and already exploited in the wild.</a:t>
            </a:r>
          </a:p>
          <a:p>
            <a:r>
              <a:rPr lang="en-US" dirty="0"/>
              <a:t>The mass-exploitation of </a:t>
            </a:r>
            <a:r>
              <a:rPr lang="en-US" dirty="0" err="1"/>
              <a:t>MOVEit</a:t>
            </a:r>
            <a:r>
              <a:rPr lang="en-US" dirty="0"/>
              <a:t> Transfer software has rapidly cemented itself as the largest hack of the year so far. </a:t>
            </a:r>
          </a:p>
          <a:p>
            <a:r>
              <a:rPr lang="en-US" dirty="0"/>
              <a:t>While the full impact of the attack will likely remain untold for months to come, </a:t>
            </a:r>
          </a:p>
          <a:p>
            <a:r>
              <a:rPr lang="en-US" dirty="0"/>
              <a:t>there are now more than 1,000 known victims of the </a:t>
            </a:r>
            <a:r>
              <a:rPr lang="en-US" dirty="0" err="1"/>
              <a:t>MOVEit</a:t>
            </a:r>
            <a:r>
              <a:rPr lang="en-US" dirty="0"/>
              <a:t> breach, according to cybersecurity company </a:t>
            </a:r>
            <a:r>
              <a:rPr lang="en-US" dirty="0" err="1"/>
              <a:t>Emsisoft</a:t>
            </a:r>
            <a:r>
              <a:rPr lang="en-US" dirty="0"/>
              <a:t>.</a:t>
            </a:r>
          </a:p>
          <a:p>
            <a:r>
              <a:rPr lang="en-US" dirty="0"/>
              <a:t>This milestone makes the </a:t>
            </a:r>
            <a:r>
              <a:rPr lang="en-US" dirty="0" err="1"/>
              <a:t>MOVEit</a:t>
            </a:r>
            <a:r>
              <a:rPr lang="en-US" dirty="0"/>
              <a:t> breach not just the largest hack of 2023 — but also one of the largest in recent history.</a:t>
            </a:r>
          </a:p>
          <a:p>
            <a:r>
              <a:rPr lang="en-US" dirty="0"/>
              <a:t>The root cause of  </a:t>
            </a:r>
            <a:r>
              <a:rPr lang="en-US" dirty="0" err="1"/>
              <a:t>MOVEit</a:t>
            </a:r>
            <a:r>
              <a:rPr lang="en-US" dirty="0"/>
              <a:t> mass-exploitation is </a:t>
            </a:r>
            <a:r>
              <a:rPr lang="en-US" dirty="0" err="1"/>
              <a:t>sql</a:t>
            </a:r>
            <a:r>
              <a:rPr lang="en-US" dirty="0"/>
              <a:t> injection.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314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661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852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7137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0650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81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046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325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321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235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recently, I was a developer and not very concerned about security. Which means my code had zero security problems.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3043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7011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799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144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2076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5217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66FC6-4312-492F-B667-A8E561F4EE44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9283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9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Security vulnerabilities arise from coding errors. </a:t>
            </a:r>
          </a:p>
          <a:p>
            <a:pPr marL="0" indent="0">
              <a:buNone/>
            </a:pPr>
            <a:r>
              <a:rPr lang="en-US" dirty="0"/>
              <a:t>To improve the situation, we need to change our mindset. </a:t>
            </a:r>
          </a:p>
          <a:p>
            <a:pPr marL="0" indent="0">
              <a:buNone/>
            </a:pPr>
            <a:r>
              <a:rPr lang="en-US" dirty="0"/>
              <a:t>Secure from scratch principles can aid in changing our mindset. </a:t>
            </a:r>
          </a:p>
          <a:p>
            <a:pPr marL="0" indent="0">
              <a:buNone/>
            </a:pPr>
            <a:r>
              <a:rPr lang="en-US" dirty="0"/>
              <a:t>Let's consider how to implement these principles when we engage in programming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07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Security vulnerabilities arise from coding errors. </a:t>
            </a:r>
          </a:p>
          <a:p>
            <a:pPr marL="0" indent="0">
              <a:buNone/>
            </a:pPr>
            <a:r>
              <a:rPr lang="en-US" dirty="0"/>
              <a:t>To improve the situation, we need to change our mindset. </a:t>
            </a:r>
          </a:p>
          <a:p>
            <a:pPr marL="0" indent="0">
              <a:buNone/>
            </a:pPr>
            <a:r>
              <a:rPr lang="en-US" dirty="0"/>
              <a:t>Secure from scratch principles can aid in changing our mindset. </a:t>
            </a:r>
          </a:p>
          <a:p>
            <a:pPr marL="0" indent="0">
              <a:buNone/>
            </a:pPr>
            <a:r>
              <a:rPr lang="en-US" dirty="0"/>
              <a:t>Let's consider how to implement these principles when we engage in programming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3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 met Or, I started to learn about the world of security.</a:t>
            </a:r>
          </a:p>
          <a:p>
            <a:r>
              <a:rPr lang="en-US" dirty="0"/>
              <a:t>One day we researched an open-source surveillance solution that allows remote access to cameras and recordings.</a:t>
            </a:r>
          </a:p>
          <a:p>
            <a:r>
              <a:rPr lang="en-US" dirty="0"/>
              <a:t>The solution contained a feature that remotely allowed playing recorded videos using your default media player.</a:t>
            </a:r>
          </a:p>
          <a:p>
            <a:r>
              <a:rPr lang="en-US" dirty="0"/>
              <a:t>It was implemented by concatenating </a:t>
            </a:r>
            <a:r>
              <a:rPr lang="en-US" dirty="0" err="1"/>
              <a:t>unsanitized</a:t>
            </a:r>
            <a:r>
              <a:rPr lang="en-US" dirty="0"/>
              <a:t> user input to an OS command and executing that.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was shocked.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was a smart developer. He wrote a great commercial quality product by himself.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Doesn’t he know never to use </a:t>
            </a:r>
            <a:r>
              <a:rPr lang="en-US" dirty="0" err="1"/>
              <a:t>unsanitized</a:t>
            </a:r>
            <a:r>
              <a:rPr lang="en-US" dirty="0"/>
              <a:t> user input?</a:t>
            </a:r>
          </a:p>
          <a:p>
            <a:r>
              <a:rPr lang="en-US" dirty="0"/>
              <a:t>But, then again, I shouldn’t be surprised. Many developers never learn about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https://github.com/ispysoftware/iSpy/blob/eb0094c49ef9545ee52d4a0eeadb5acd71730fe9/Server/LocalServer.cs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https://medium.com/@securylight/ispy-c86019163cc1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7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0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2E4-9F20-3F91-607D-C41DF45FC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303E8-DCB8-AAF5-D923-A6ED8ACCD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2BF7-DC25-AE0B-D526-1E387D92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F583-0DEF-A9C5-8FD6-87A10F7D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B311-DEA4-CBA8-5049-D1D16468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305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9F57-71AB-038C-C046-0B841E5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B7D60-8FD1-8C90-0795-8F80B3759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49F3E-6EC9-AAF4-80A3-404D4444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F62E-728C-E8FE-EAFF-0E8D5C94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D7B20-CF02-9BE7-8ADE-D5B59205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713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70918-7CE1-6B01-4EDE-B1FE0BA48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27B8B-6AF1-985D-4F1C-660A4B9CF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46A8-B1E1-E8DC-A9A8-EB857604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72BAC-2A20-EBF7-EC7E-D8FECF74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C23A-35BB-2D53-55BD-A1A9CC6D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736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851103"/>
          </a:xfrm>
          <a:noFill/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59785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rgbClr val="00B0F0"/>
                </a:solidFill>
              </a:defRPr>
            </a:lvl1pPr>
            <a:lvl2pPr>
              <a:defRPr sz="3200">
                <a:solidFill>
                  <a:srgbClr val="00B0F0"/>
                </a:solidFill>
              </a:defRPr>
            </a:lvl2pPr>
            <a:lvl3pPr>
              <a:defRPr sz="2800">
                <a:solidFill>
                  <a:srgbClr val="00B0F0"/>
                </a:solidFill>
              </a:defRPr>
            </a:lvl3pPr>
            <a:lvl4pPr>
              <a:defRPr sz="2400">
                <a:solidFill>
                  <a:srgbClr val="00B0F0"/>
                </a:solidFill>
              </a:defRPr>
            </a:lvl4pPr>
            <a:lvl5pPr>
              <a:defRPr sz="2400"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11185-8325-E223-8C02-B8D8EA5611AC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29DD3-49D5-B45B-12B0-21961BFA40E9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AC998A-2F44-D32A-5FA2-08265C1C8DD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1D6AA7-8CE7-8D7F-0A09-FDCA917E4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345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WASP 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54EF8-6956-E668-F7B9-5167D91783A5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7F119F-D53B-348B-161B-77A790EF133C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61574F-7616-4B38-5D3B-2FB27D9D0976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358D850-D9C8-489D-7A73-177944727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605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93" y="1662554"/>
            <a:ext cx="11543608" cy="851103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93" y="2726580"/>
            <a:ext cx="5286894" cy="379121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0F64C-50CA-30C7-28A9-0D5C5566BA57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B0439-DAF3-CFFF-3BD4-ACAAB5B82D6A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C0A1BC-263E-D33F-E192-B1BA1891676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F1FEC98-AC4E-5DB0-9C98-E0FD0290B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54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D4B24E-679D-4009-AB95-E70383B99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781126"/>
            <a:ext cx="9144000" cy="3228920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</a:t>
            </a:r>
            <a:endParaRPr lang="he-IL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FC399-FB96-62FE-C59B-582A2F450AED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E725FE-BF57-4D75-FAD9-521E616553A0}"/>
              </a:ext>
            </a:extLst>
          </p:cNvPr>
          <p:cNvGrpSpPr/>
          <p:nvPr userDrawn="1"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4BDB63-AD85-AC02-9926-A104ECBF1FB4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24A82-FF91-B587-F6DE-6DC15BF5F2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54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F65E-F343-D376-8B63-378C3442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3981-470D-316A-C1AC-4C3A71C4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F5C7-B8E6-790C-4E21-339235A0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433D-C475-6F85-F5ED-42053D12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E0897-ABD8-342C-C4E5-4DB8875A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285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AF8F-7E08-937A-5310-4ADCE0EE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DD60C-9CE2-5626-E020-BCE1A16C4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09037-5538-9634-47C0-F7B2EDDF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2AF7-EA7F-F12A-370B-1E499FC8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DD075-3B7A-18B0-AA31-7ECF5DD2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120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5A32-A8B8-BF52-9D9D-0D579EA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1214-9E7C-7E74-F094-7316546C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50DB-20AB-C224-2D2D-2E8BA42E7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4B9D0-C2A2-0797-81F2-21C2483E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1042B-217E-22B3-D428-8950B60E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02337-C861-3BFB-BC12-B500D1FD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20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D825-C775-88E3-B8CC-858ED7C1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C3569-3548-6813-E141-E14FD6290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5FEE-3C84-8AFD-7E1C-86FDC05B6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5E47-E6B4-9AC7-892F-012750B2B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BD3BD-5CE1-18EA-6EE9-8C32FD7FE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C22EA-26A0-4EA5-811D-00DEDDC4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45CF2-16ED-D1BB-2BF5-45B497D6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83FCF-850C-6D25-8063-2CA3B068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55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884D-5A14-E2EA-D219-A23BD1BD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4DC1A-E875-1CD0-24CB-A4081ACD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6216C-9290-8348-63FD-D52303B4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A4FB2-2E70-B487-8B7D-F4AAA7C9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157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74E59-87CE-5F8A-BEE7-4CCAADD0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29586-39A0-7B14-3A6E-17E923A6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AC6DD-85FD-2FB1-4737-F35E9948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898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9517-4412-5AD6-4AEE-9D06144C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DBD9-DB44-2C03-F2EF-F93157C3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D7B2E-9A91-EECB-C8A1-0C2DC836A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95325-851D-3CF3-8424-2FFF849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62478-6829-5CC6-472C-BA1ED931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B870C-3073-2DF8-8217-AA4D0DFB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119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6E5E-31A2-46E7-1DE6-A449EF2E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81C1-C8F8-5C5B-F8BA-0B5FA8456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D1D26-CAB6-828F-8B8B-93D89DCF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EA923-2B96-6719-0241-B329EFE1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98666-405D-006A-C733-A0CECCCB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5F45F-6EE1-F9D6-6959-14A96A2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593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34A1E-1909-14B6-66DF-8514C35C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467E-7949-5438-AAE3-C5926CDD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C88E-835B-5309-8FEC-50D56D785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2B8F2-EBFC-4ECE-97C8-5BB22994A78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DC7A-6566-6B2A-75B9-39D9FACEC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652F8-6873-46F4-1CBA-5855CFE3B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C408-518D-404D-98CB-A04A822E206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68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svg"/><Relationship Id="rId3" Type="http://schemas.openxmlformats.org/officeDocument/2006/relationships/image" Target="../media/image5.gif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microsoft.com/office/2017/04/relationships/track" Target="../media/track1.vtt"/><Relationship Id="rId4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122363"/>
            <a:ext cx="10786187" cy="23876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From Scratch</a:t>
            </a:r>
            <a:endParaRPr lang="he-IL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A7182-C94A-4EA5-B5D1-247A633F6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320" y="3602038"/>
            <a:ext cx="9144000" cy="1655762"/>
          </a:xfrm>
        </p:spPr>
        <p:txBody>
          <a:bodyPr>
            <a:normAutofit fontScale="62500" lnSpcReduction="20000"/>
          </a:bodyPr>
          <a:lstStyle/>
          <a:p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security in mind, </a:t>
            </a:r>
          </a:p>
          <a:p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first line of code</a:t>
            </a:r>
            <a:endParaRPr lang="he-IL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1DB8E-AB7F-7965-3D78-F3FABAB7564D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12192000" cy="830997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24000">
                <a:srgbClr val="5FADE4"/>
              </a:gs>
              <a:gs pos="74000">
                <a:srgbClr val="CEE3ED"/>
              </a:gs>
              <a:gs pos="83000">
                <a:srgbClr val="00B0F0"/>
              </a:gs>
              <a:gs pos="100000">
                <a:srgbClr val="D7E9F5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Secure From Scratch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FF875A-4305-DBC0-9880-6719BDECF0BF}"/>
              </a:ext>
            </a:extLst>
          </p:cNvPr>
          <p:cNvGrpSpPr/>
          <p:nvPr/>
        </p:nvGrpSpPr>
        <p:grpSpPr>
          <a:xfrm>
            <a:off x="10840616" y="-285332"/>
            <a:ext cx="1603174" cy="1587357"/>
            <a:chOff x="10840616" y="-285332"/>
            <a:chExt cx="1603174" cy="15873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8E28D9-A4BD-33BA-056E-BDAD4C34199E}"/>
                </a:ext>
              </a:extLst>
            </p:cNvPr>
            <p:cNvSpPr/>
            <p:nvPr userDrawn="1"/>
          </p:nvSpPr>
          <p:spPr>
            <a:xfrm>
              <a:off x="10840616" y="-285332"/>
              <a:ext cx="1603174" cy="15873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D119B32-4893-5543-E44A-E45BF9EBD2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21244" y="67997"/>
              <a:ext cx="697429" cy="763000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E3D4D8E-7363-52BE-6257-C3882A640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699" y="3619762"/>
            <a:ext cx="1191120" cy="13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45F9BAE-7A12-B997-AD51-6456A2A63D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Or Sahar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7415E4-BE8C-483D-BCCD-29AFE6B2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92" y="2726580"/>
            <a:ext cx="6450907" cy="379121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Senior security researcher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Secure code Instructor 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Application security consultation and PT</a:t>
            </a: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A veteran developer</a:t>
            </a:r>
          </a:p>
          <a:p>
            <a:pPr marL="0" indent="0">
              <a:buNone/>
            </a:pPr>
            <a:endParaRPr lang="en-US" dirty="0">
              <a:latin typeface="Calibri(body)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(body)"/>
                <a:cs typeface="Calibri" panose="020F0502020204030204" pitchFamily="34" charset="0"/>
              </a:rPr>
              <a:t>Drug of choice : CVEs &amp; Snowy mountains </a:t>
            </a:r>
          </a:p>
          <a:p>
            <a:endParaRPr lang="en-US" dirty="0">
              <a:latin typeface="Calibri(body)"/>
              <a:cs typeface="Calibri" panose="020F0502020204030204" pitchFamily="34" charset="0"/>
            </a:endParaRPr>
          </a:p>
        </p:txBody>
      </p:sp>
      <p:pic>
        <p:nvPicPr>
          <p:cNvPr id="13" name="Content Placeholder 12" descr="A person wearing skis and standing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85B50C8C-2013-2EF7-1C1E-52E114D2E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7" b="8563"/>
          <a:stretch/>
        </p:blipFill>
        <p:spPr>
          <a:xfrm>
            <a:off x="7006455" y="891016"/>
            <a:ext cx="5188085" cy="596698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416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Backend/Front end?</a:t>
            </a:r>
          </a:p>
          <a:p>
            <a:r>
              <a:rPr lang="en-US" dirty="0"/>
              <a:t>Java/C#/Python/C++/NodeJS/Typescript/Other?</a:t>
            </a:r>
          </a:p>
          <a:p>
            <a:r>
              <a:rPr lang="en-US" dirty="0"/>
              <a:t>Experience?</a:t>
            </a:r>
          </a:p>
          <a:p>
            <a:r>
              <a:rPr lang="en-US" dirty="0"/>
              <a:t>Security knowledge?</a:t>
            </a:r>
          </a:p>
          <a:p>
            <a:r>
              <a:rPr lang="en-US" dirty="0" err="1"/>
              <a:t>i</a:t>
            </a:r>
            <a:r>
              <a:rPr lang="en-US" dirty="0"/>
              <a:t>++ or ++</a:t>
            </a:r>
            <a:r>
              <a:rPr lang="en-US" dirty="0" err="1"/>
              <a:t>i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9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Workshop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About?</a:t>
            </a:r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34516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Secure Programming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a </a:t>
            </a:r>
            <a:r>
              <a:rPr lang="en-US" b="1" dirty="0"/>
              <a:t>mindset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Can be applied to any programming language</a:t>
            </a:r>
          </a:p>
          <a:p>
            <a:pPr marL="0" indent="0">
              <a:buNone/>
            </a:pPr>
            <a:r>
              <a:rPr lang="en-US" dirty="0"/>
              <a:t>Programming, nothing more.</a:t>
            </a:r>
          </a:p>
          <a:p>
            <a:pPr marL="0" indent="0">
              <a:buNone/>
            </a:pPr>
            <a:r>
              <a:rPr lang="en-US" dirty="0"/>
              <a:t>Not SDLC, Secure By design, Threat modeling etc.</a:t>
            </a:r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72CC0D64-E2C5-82B8-475B-1451EF7F7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4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Secure Programming?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Programming that leads to </a:t>
            </a:r>
            <a:r>
              <a:rPr lang="en-US" b="1" i="1" dirty="0"/>
              <a:t>less</a:t>
            </a:r>
            <a:r>
              <a:rPr lang="en-US" dirty="0"/>
              <a:t> Security Bugs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EB069-2BB5-5278-F4D3-AA0CC99C3C65}"/>
              </a:ext>
            </a:extLst>
          </p:cNvPr>
          <p:cNvSpPr txBox="1"/>
          <p:nvPr/>
        </p:nvSpPr>
        <p:spPr>
          <a:xfrm>
            <a:off x="1142916" y="3568868"/>
            <a:ext cx="10786187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Secure coding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… developing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computer software in such a way that guards against the accidental introduction of </a:t>
            </a:r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security vulnerabilities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Defects, bugs and logic flaws are consistently the primary cause of commonly exploited software vulnerabilities. 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… most vulnerabilities stem </a:t>
            </a:r>
            <a:r>
              <a:rPr lang="en-US" sz="24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a relatively small number of common software programming errors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r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Wikipedia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31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Security Bug?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bug that leads to a security vulnerability.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8153633B-8A4D-F2AB-1857-DEF7FFDB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Security Vulnerability?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many (incomplete) definitions!</a:t>
            </a:r>
          </a:p>
          <a:p>
            <a:pPr marL="0" indent="0">
              <a:buNone/>
            </a:pPr>
            <a:r>
              <a:rPr lang="en-US" dirty="0"/>
              <a:t>In OWASP We Trust: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vulnerability is a hole or a weakness in the application .. that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allows an attacker to cause harm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the stakeholders of an application.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Stakeholders include the application owner, application users, and other entities that rely on the application.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48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Secure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Less Security Bugs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Vulnerabilities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Less Exploitations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/>
              <a:t>Less Harm</a:t>
            </a:r>
          </a:p>
        </p:txBody>
      </p:sp>
    </p:spTree>
    <p:extLst>
      <p:ext uri="{BB962C8B-B14F-4D97-AF65-F5344CB8AC3E}">
        <p14:creationId xmlns:p14="http://schemas.microsoft.com/office/powerpoint/2010/main" val="94478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of Secure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Involve in the developers’ careers ASAP</a:t>
            </a:r>
          </a:p>
          <a:p>
            <a:pPr marL="0" indent="0">
              <a:buNone/>
            </a:pPr>
            <a:r>
              <a:rPr lang="en-US" dirty="0"/>
              <a:t>	Make Secure Programming the default</a:t>
            </a:r>
          </a:p>
          <a:p>
            <a:pPr marL="0" indent="0">
              <a:buNone/>
            </a:pPr>
            <a:r>
              <a:rPr lang="en-US" dirty="0"/>
              <a:t>	Form good habits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3512C666-3A2E-C5FC-DB15-F167C28E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 - SFS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riority – Security is the first priority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eporting &amp; logging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asy to use securely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erify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rrors &amp; exceptions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/>
              <a:t>eat code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dirty="0"/>
              <a:t>rust Boundaries </a:t>
            </a:r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E5684BA0-4EA0-18DA-60AA-EC39BF5A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code with less security vulnerabilities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10F6B701-12A4-D715-ED24-BF7A5753F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1598" y="6377940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2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0A4F-E184-4F8C-19CC-A24846EE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851103"/>
          </a:xfrm>
        </p:spPr>
        <p:txBody>
          <a:bodyPr/>
          <a:lstStyle/>
          <a:p>
            <a:r>
              <a:rPr lang="en-US" dirty="0"/>
              <a:t>Workshop Outline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4C0C-AB3D-676E-46E1-293821DC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Need for Secure Coding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Getting To Know The Lab Environment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Hacking is Unexpected Input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Validation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Let Me Convince You: Blocking Doesn’t Work!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Need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377923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Vulnerabilities - 2023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MOVEit</a:t>
            </a:r>
            <a:endParaRPr lang="en-US" dirty="0"/>
          </a:p>
          <a:p>
            <a:r>
              <a:rPr lang="en-US" dirty="0"/>
              <a:t>$9,923,771,385</a:t>
            </a:r>
          </a:p>
          <a:p>
            <a:r>
              <a:rPr lang="en-US" dirty="0"/>
              <a:t>1000 organizations</a:t>
            </a:r>
          </a:p>
          <a:p>
            <a:r>
              <a:rPr lang="en-US" dirty="0"/>
              <a:t>60,144,069 individuals</a:t>
            </a:r>
          </a:p>
          <a:p>
            <a:r>
              <a:rPr lang="en-US" dirty="0"/>
              <a:t>Root cause is SQL injection.</a:t>
            </a:r>
            <a:endParaRPr lang="he-I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26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Injection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5447607" cy="3166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Injection occurs when an attacker is able to insert a series of SQL statements into a 'query' that an application will execute on its database</a:t>
            </a:r>
            <a:endParaRPr lang="he-I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D78E73-DF1C-F80B-5F54-AA79AD74A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60" y="2026996"/>
            <a:ext cx="5700740" cy="42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Injection</a:t>
            </a:r>
            <a:endParaRPr lang="he-IL" dirty="0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4564E46-06DE-338A-A9E5-53839D83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72" y="1633658"/>
            <a:ext cx="8377604" cy="522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2: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To Know The Lab Environment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29068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machine</a:t>
            </a:r>
          </a:p>
          <a:p>
            <a:pPr marL="0" indent="0">
              <a:buNone/>
            </a:pPr>
            <a:r>
              <a:rPr lang="en-US" dirty="0"/>
              <a:t>Users can do a Quiz</a:t>
            </a:r>
          </a:p>
          <a:p>
            <a:pPr marL="0" indent="0">
              <a:buNone/>
            </a:pPr>
            <a:r>
              <a:rPr lang="en-US" dirty="0"/>
              <a:t>Users identify by name</a:t>
            </a:r>
          </a:p>
          <a:p>
            <a:pPr marL="0" indent="0">
              <a:buNone/>
            </a:pPr>
            <a:r>
              <a:rPr lang="en-US" dirty="0"/>
              <a:t>Teacher can see success/failure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60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7624749" cy="4597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Shared machine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Security issues require 2 or more users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School lab computers are shared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Internet sites are shared</a:t>
            </a:r>
          </a:p>
          <a:p>
            <a:pPr marL="0" indent="0">
              <a:buNone/>
            </a:pPr>
            <a:r>
              <a:rPr lang="en-US" dirty="0"/>
              <a:t>Users can do a Quiz</a:t>
            </a:r>
          </a:p>
          <a:p>
            <a:pPr marL="0" indent="0">
              <a:buNone/>
            </a:pPr>
            <a:r>
              <a:rPr lang="en-US" dirty="0"/>
              <a:t>Users identify by name</a:t>
            </a:r>
          </a:p>
          <a:p>
            <a:pPr marL="0" indent="0">
              <a:buNone/>
            </a:pPr>
            <a:r>
              <a:rPr lang="en-US" dirty="0"/>
              <a:t>Teacher can see success/failure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artoon of a child and child using computers&#10;&#10;Description automatically generated">
            <a:extLst>
              <a:ext uri="{FF2B5EF4-FFF2-40B4-BE49-F238E27FC236}">
                <a16:creationId xmlns:a16="http://schemas.microsoft.com/office/drawing/2014/main" id="{91B755BD-37BA-B52D-92FD-15CF32E0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3" y="0"/>
            <a:ext cx="3918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7869306" cy="4597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Shared machine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Users can do a Quiz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Question will change every day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All users get same question</a:t>
            </a:r>
          </a:p>
          <a:p>
            <a:pPr marL="0" indent="0">
              <a:buNone/>
            </a:pPr>
            <a:r>
              <a:rPr lang="en-US" dirty="0"/>
              <a:t>Users identify by name</a:t>
            </a:r>
          </a:p>
          <a:p>
            <a:pPr marL="0" indent="0">
              <a:buNone/>
            </a:pPr>
            <a:r>
              <a:rPr lang="en-US" dirty="0"/>
              <a:t>Teacher can see success/failure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7E68A-582E-F062-A80B-54EC1F19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72" y="1657543"/>
            <a:ext cx="5768840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machine</a:t>
            </a:r>
          </a:p>
          <a:p>
            <a:pPr marL="0" indent="0">
              <a:buNone/>
            </a:pPr>
            <a:r>
              <a:rPr lang="en-US" dirty="0"/>
              <a:t>Users can do a Quiz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Users identify by name</a:t>
            </a:r>
          </a:p>
          <a:p>
            <a:pPr marL="0" indent="0">
              <a:buNone/>
            </a:pPr>
            <a:r>
              <a:rPr lang="en-US" dirty="0"/>
              <a:t>Teacher can see success/failure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0FDE7-9756-1BB2-894D-70742F5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196" y="2591580"/>
            <a:ext cx="5845047" cy="32540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9A4A87A-989B-83F2-DE5F-43418D2D45AA}"/>
              </a:ext>
            </a:extLst>
          </p:cNvPr>
          <p:cNvSpPr/>
          <p:nvPr/>
        </p:nvSpPr>
        <p:spPr>
          <a:xfrm>
            <a:off x="5774498" y="33287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679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BEE198-2F3D-227D-D78A-B9B9498C2CD2}"/>
              </a:ext>
            </a:extLst>
          </p:cNvPr>
          <p:cNvSpPr/>
          <p:nvPr/>
        </p:nvSpPr>
        <p:spPr>
          <a:xfrm>
            <a:off x="0" y="929181"/>
            <a:ext cx="12192000" cy="6507939"/>
          </a:xfrm>
          <a:prstGeom prst="rect">
            <a:avLst/>
          </a:prstGeom>
          <a:solidFill>
            <a:srgbClr val="E7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BEC2C-7AB5-5D26-E9A9-866411A2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70" y="929181"/>
            <a:ext cx="7915689" cy="592882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0EC765D-2636-6723-E8F8-26D22CBC0071}"/>
              </a:ext>
            </a:extLst>
          </p:cNvPr>
          <p:cNvGrpSpPr/>
          <p:nvPr/>
        </p:nvGrpSpPr>
        <p:grpSpPr>
          <a:xfrm>
            <a:off x="6899848" y="1517415"/>
            <a:ext cx="4087080" cy="1095120"/>
            <a:chOff x="6899848" y="1517415"/>
            <a:chExt cx="4087080" cy="10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7D85A2-6615-DB16-3143-3C6AE1E7CC19}"/>
                    </a:ext>
                  </a:extLst>
                </p14:cNvPr>
                <p14:cNvContentPartPr/>
                <p14:nvPr/>
              </p14:nvContentPartPr>
              <p14:xfrm>
                <a:off x="9545848" y="1747095"/>
                <a:ext cx="815040" cy="865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7D85A2-6615-DB16-3143-3C6AE1E7CC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6848" y="1738095"/>
                  <a:ext cx="83268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352B74-6519-E922-8886-1E4B4009C553}"/>
                    </a:ext>
                  </a:extLst>
                </p14:cNvPr>
                <p14:cNvContentPartPr/>
                <p14:nvPr/>
              </p14:nvContentPartPr>
              <p14:xfrm>
                <a:off x="10508128" y="1810455"/>
                <a:ext cx="478800" cy="74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352B74-6519-E922-8886-1E4B4009C5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99128" y="1801455"/>
                  <a:ext cx="49644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A42712-16D0-B5AD-6282-DBE4D05AA056}"/>
                    </a:ext>
                  </a:extLst>
                </p14:cNvPr>
                <p14:cNvContentPartPr/>
                <p14:nvPr/>
              </p14:nvContentPartPr>
              <p14:xfrm>
                <a:off x="6899848" y="1517415"/>
                <a:ext cx="2404080" cy="718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A42712-16D0-B5AD-6282-DBE4D05AA0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0848" y="1508415"/>
                  <a:ext cx="24217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494428-7718-93D3-F72C-CB3C2A2F00DB}"/>
                    </a:ext>
                  </a:extLst>
                </p14:cNvPr>
                <p14:cNvContentPartPr/>
                <p14:nvPr/>
              </p14:nvContentPartPr>
              <p14:xfrm>
                <a:off x="7051408" y="2069295"/>
                <a:ext cx="207720" cy="11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494428-7718-93D3-F72C-CB3C2A2F00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2408" y="2060295"/>
                  <a:ext cx="225360" cy="135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3A13A2A8-EA0C-C7FC-9F64-62C3B57D61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78245" y="6538575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E53A2F-B498-2CF6-5BCE-072345C4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21" y="2439496"/>
            <a:ext cx="5445648" cy="434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machine</a:t>
            </a:r>
          </a:p>
          <a:p>
            <a:pPr marL="0" indent="0">
              <a:buNone/>
            </a:pPr>
            <a:r>
              <a:rPr lang="en-US" dirty="0"/>
              <a:t>Users can do a Quiz</a:t>
            </a:r>
          </a:p>
          <a:p>
            <a:pPr marL="0" indent="0">
              <a:buNone/>
            </a:pPr>
            <a:r>
              <a:rPr lang="en-US" dirty="0"/>
              <a:t>Users identify by name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Teacher can see success/failure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Your goal: Be Right!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39124836-E4F0-3B24-55EA-83EDEBB4D33F}"/>
              </a:ext>
            </a:extLst>
          </p:cNvPr>
          <p:cNvSpPr/>
          <p:nvPr/>
        </p:nvSpPr>
        <p:spPr>
          <a:xfrm rot="5400000">
            <a:off x="4527251" y="4253496"/>
            <a:ext cx="1542514" cy="2981193"/>
          </a:xfrm>
          <a:prstGeom prst="bentUpArrow">
            <a:avLst>
              <a:gd name="adj1" fmla="val 16377"/>
              <a:gd name="adj2" fmla="val 22432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0571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CD5AC-C57D-5274-FD23-1842C24F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21" y="2439496"/>
            <a:ext cx="5445648" cy="434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In-Point – A Shared Machine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machine</a:t>
            </a:r>
          </a:p>
          <a:p>
            <a:pPr marL="0" indent="0">
              <a:buNone/>
            </a:pPr>
            <a:r>
              <a:rPr lang="en-US" dirty="0"/>
              <a:t>Users can do a Quiz</a:t>
            </a:r>
          </a:p>
          <a:p>
            <a:pPr marL="0" indent="0">
              <a:buNone/>
            </a:pPr>
            <a:r>
              <a:rPr lang="en-US" dirty="0"/>
              <a:t>Users identify by name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Teacher can see success/failure</a:t>
            </a:r>
          </a:p>
          <a:p>
            <a:pPr marL="457200" lvl="1" indent="0">
              <a:buNone/>
            </a:pPr>
            <a:r>
              <a:rPr lang="en-US" strike="sngStrike" dirty="0">
                <a:solidFill>
                  <a:schemeClr val="accent1"/>
                </a:solidFill>
              </a:rPr>
              <a:t>Your goal: Be Right!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Your goal: </a:t>
            </a:r>
            <a:r>
              <a:rPr lang="en-US" i="1" dirty="0">
                <a:solidFill>
                  <a:schemeClr val="accent1"/>
                </a:solidFill>
              </a:rPr>
              <a:t>Look like</a:t>
            </a:r>
            <a:r>
              <a:rPr lang="en-US" dirty="0">
                <a:solidFill>
                  <a:schemeClr val="accent1"/>
                </a:solidFill>
              </a:rPr>
              <a:t> I’m Right!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39124836-E4F0-3B24-55EA-83EDEBB4D33F}"/>
              </a:ext>
            </a:extLst>
          </p:cNvPr>
          <p:cNvSpPr/>
          <p:nvPr/>
        </p:nvSpPr>
        <p:spPr>
          <a:xfrm rot="5400000">
            <a:off x="4565989" y="4390123"/>
            <a:ext cx="1126833" cy="3319393"/>
          </a:xfrm>
          <a:prstGeom prst="bentUpArrow">
            <a:avLst>
              <a:gd name="adj1" fmla="val 23269"/>
              <a:gd name="adj2" fmla="val 34172"/>
              <a:gd name="adj3" fmla="val 38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3133-CD1F-46F2-873C-34BB13425473}"/>
              </a:ext>
            </a:extLst>
          </p:cNvPr>
          <p:cNvSpPr txBox="1"/>
          <p:nvPr/>
        </p:nvSpPr>
        <p:spPr>
          <a:xfrm>
            <a:off x="6776582" y="5919168"/>
            <a:ext cx="1102289" cy="49244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lIns="0" tIns="0" rIns="0" bIns="0" rtlCol="1">
            <a:spAutoFit/>
          </a:bodyPr>
          <a:lstStyle/>
          <a:p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Right</a:t>
            </a:r>
            <a:endParaRPr lang="he-IL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96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Setting up the environment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41888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 a browser go to: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https://github.com/SecureFromScratch/Workshops/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Download the </a:t>
            </a:r>
            <a:r>
              <a:rPr lang="en-US" dirty="0" err="1">
                <a:solidFill>
                  <a:schemeClr val="accent1"/>
                </a:solidFill>
              </a:rPr>
              <a:t>no_network_quiz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release file </a:t>
            </a:r>
            <a:endParaRPr lang="en-US" dirty="0">
              <a:solidFill>
                <a:schemeClr val="accent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Extract the zip file (right-click, “extract here”)</a:t>
            </a:r>
            <a:endParaRPr lang="en-US" dirty="0">
              <a:solidFill>
                <a:srgbClr val="0070C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Open the created folder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Execute the program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IMPORTANT: Do not look in the </a:t>
            </a:r>
            <a:r>
              <a:rPr lang="en-US" i="1" dirty="0">
                <a:solidFill>
                  <a:srgbClr val="0070C0"/>
                </a:solidFill>
              </a:rPr>
              <a:t>spoiler</a:t>
            </a:r>
            <a:r>
              <a:rPr lang="en-US" dirty="0">
                <a:solidFill>
                  <a:srgbClr val="0070C0"/>
                </a:solidFill>
              </a:rPr>
              <a:t> folder!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1A0D2-237F-4974-326B-5000C0BCBFA4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1EAC-D1FC-C69B-1358-614716D7DB0D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5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D64A53B7-B820-775F-5271-1268CC4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3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321F12-25C9-1296-54AA-B550F6FA881F}"/>
              </a:ext>
            </a:extLst>
          </p:cNvPr>
          <p:cNvSpPr/>
          <p:nvPr/>
        </p:nvSpPr>
        <p:spPr>
          <a:xfrm>
            <a:off x="0" y="789140"/>
            <a:ext cx="12192000" cy="60688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Monty Python and the Holy Grail_ 3 Questions [HD]-trimmed">
            <a:hlinkClick r:id="" action="ppaction://media"/>
            <a:extLst>
              <a:ext uri="{FF2B5EF4-FFF2-40B4-BE49-F238E27FC236}">
                <a16:creationId xmlns:a16="http://schemas.microsoft.com/office/drawing/2014/main" id="{86D2F055-65CE-D3E1-7796-66A934E51A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DC4F83A4-7FB9-4CA1-989B-D3568A1ABC20}" label="Monty Python and the Holy Grail_ 3 Questions [HD]-trimmed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289" y="814193"/>
            <a:ext cx="10743618" cy="604380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55" y="951358"/>
            <a:ext cx="11202445" cy="851103"/>
          </a:xfrm>
          <a:noFill/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Inspiration</a:t>
            </a: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10F6B701-12A4-D715-ED24-BF7A5753F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1598" y="6377940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Get to know the Quiz App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Execute the app (quiz.bat)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Enter a name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Answer the question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Execute the app, again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Enter “the teacher” as the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See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1A0D2-237F-4974-326B-5000C0BCBFA4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1EAC-D1FC-C69B-1358-614716D7DB0D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8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D64A53B7-B820-775F-5271-1268CC4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177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3: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Hacking is Using Unexpected Input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3448584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57F303-A42F-1636-9E26-4A392CE98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21" y="2439496"/>
            <a:ext cx="5445648" cy="434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Goal (Reminder)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Teacher can see success/failure</a:t>
            </a:r>
          </a:p>
          <a:p>
            <a:pPr marL="0" indent="0">
              <a:buNone/>
            </a:pPr>
            <a:r>
              <a:rPr lang="en-US" dirty="0"/>
              <a:t>Your goal: </a:t>
            </a:r>
          </a:p>
          <a:p>
            <a:pPr marL="0" indent="0">
              <a:buNone/>
            </a:pPr>
            <a:r>
              <a:rPr lang="en-US" dirty="0"/>
              <a:t>	Be Right!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	   Problem: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	   Requires knowing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	   the answers…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39124836-E4F0-3B24-55EA-83EDEBB4D33F}"/>
              </a:ext>
            </a:extLst>
          </p:cNvPr>
          <p:cNvSpPr/>
          <p:nvPr/>
        </p:nvSpPr>
        <p:spPr>
          <a:xfrm rot="5400000">
            <a:off x="3213179" y="3037312"/>
            <a:ext cx="2692588" cy="4459264"/>
          </a:xfrm>
          <a:prstGeom prst="bentUpArrow">
            <a:avLst>
              <a:gd name="adj1" fmla="val 9213"/>
              <a:gd name="adj2" fmla="val 13881"/>
              <a:gd name="adj3" fmla="val 153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56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EBCD6-3993-704A-8154-D9D4C51F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21" y="2439496"/>
            <a:ext cx="5445648" cy="434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Your Goal (Reminder)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Teacher can see success/failure</a:t>
            </a:r>
          </a:p>
          <a:p>
            <a:pPr marL="0" indent="0">
              <a:buNone/>
            </a:pPr>
            <a:r>
              <a:rPr lang="en-US" dirty="0"/>
              <a:t>Your goal: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trike="sngStrike" dirty="0"/>
              <a:t>Be Right!</a:t>
            </a:r>
          </a:p>
          <a:p>
            <a:pPr marL="0" indent="0">
              <a:buNone/>
            </a:pPr>
            <a:r>
              <a:rPr lang="en-US" dirty="0"/>
              <a:t>	Look like you are Right!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	       How?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	       Do something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	       unexpected!</a:t>
            </a:r>
            <a:endParaRPr lang="en-US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39124836-E4F0-3B24-55EA-83EDEBB4D33F}"/>
              </a:ext>
            </a:extLst>
          </p:cNvPr>
          <p:cNvSpPr/>
          <p:nvPr/>
        </p:nvSpPr>
        <p:spPr>
          <a:xfrm rot="5400000">
            <a:off x="3620274" y="3406830"/>
            <a:ext cx="2116391" cy="4221268"/>
          </a:xfrm>
          <a:prstGeom prst="bentUpArrow">
            <a:avLst>
              <a:gd name="adj1" fmla="val 13356"/>
              <a:gd name="adj2" fmla="val 17728"/>
              <a:gd name="adj3" fmla="val 153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73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Test the Quiz App Inputs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Execute the app (quiz.bat)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What kind of inputs does it expect?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What protection do these inputs have?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Hint: How long can the name be?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Hint: What happens if you enter a very long name?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Hint: Can you enter text that isn’t a name?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dirty="0"/>
              <a:t>Hint: Can you enter text so it looks </a:t>
            </a:r>
            <a:r>
              <a:rPr lang="en-US"/>
              <a:t>like you </a:t>
            </a:r>
            <a:r>
              <a:rPr lang="en-US" dirty="0"/>
              <a:t>are right?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1A0D2-237F-4974-326B-5000C0BCBFA4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1EAC-D1FC-C69B-1358-614716D7DB0D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8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D64A53B7-B820-775F-5271-1268CC4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2C3724-C486-66BC-F8D4-7835B91E6A9D}"/>
              </a:ext>
            </a:extLst>
          </p:cNvPr>
          <p:cNvSpPr txBox="1"/>
          <p:nvPr/>
        </p:nvSpPr>
        <p:spPr>
          <a:xfrm>
            <a:off x="8617907" y="1270557"/>
            <a:ext cx="3348625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TIP: Make testing easier by putting in a loop</a:t>
            </a:r>
            <a:endParaRPr lang="he-IL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26"/>
            <a:ext cx="9144000" cy="456957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4: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51189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EA1558-1005-07F9-4D81-2F3BCFD81216}"/>
              </a:ext>
            </a:extLst>
          </p:cNvPr>
          <p:cNvSpPr/>
          <p:nvPr/>
        </p:nvSpPr>
        <p:spPr>
          <a:xfrm>
            <a:off x="0" y="889000"/>
            <a:ext cx="12192000" cy="596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954294-7646-995D-9620-03402E81A6CE}"/>
              </a:ext>
            </a:extLst>
          </p:cNvPr>
          <p:cNvSpPr/>
          <p:nvPr/>
        </p:nvSpPr>
        <p:spPr>
          <a:xfrm>
            <a:off x="2286000" y="889000"/>
            <a:ext cx="9906000" cy="5969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E36F3-35A7-1785-82BF-891145D63467}"/>
              </a:ext>
            </a:extLst>
          </p:cNvPr>
          <p:cNvSpPr txBox="1"/>
          <p:nvPr/>
        </p:nvSpPr>
        <p:spPr>
          <a:xfrm>
            <a:off x="1591802" y="5001117"/>
            <a:ext cx="880436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…remotely playing recorded videos…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…</a:t>
            </a:r>
            <a:r>
              <a:rPr lang="en-US" sz="4000" dirty="0" err="1">
                <a:solidFill>
                  <a:schemeClr val="bg1"/>
                </a:solidFill>
              </a:rPr>
              <a:t>unsanitized</a:t>
            </a:r>
            <a:r>
              <a:rPr lang="en-US" sz="4000" dirty="0">
                <a:solidFill>
                  <a:schemeClr val="bg1"/>
                </a:solidFill>
              </a:rPr>
              <a:t> user input</a:t>
            </a:r>
          </a:p>
        </p:txBody>
      </p:sp>
    </p:spTree>
    <p:extLst>
      <p:ext uri="{BB962C8B-B14F-4D97-AF65-F5344CB8AC3E}">
        <p14:creationId xmlns:p14="http://schemas.microsoft.com/office/powerpoint/2010/main" val="157932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Problem: Any Input Leads To Unexpected Input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1994118"/>
            <a:ext cx="11377352" cy="4597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entering a name anything is allowed.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see this in the code…</a:t>
            </a:r>
          </a:p>
        </p:txBody>
      </p:sp>
    </p:spTree>
    <p:extLst>
      <p:ext uri="{BB962C8B-B14F-4D97-AF65-F5344CB8AC3E}">
        <p14:creationId xmlns:p14="http://schemas.microsoft.com/office/powerpoint/2010/main" val="406848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Overview: Any Input = Unvalidated Input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44" y="2003584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"Hello, what is your name?\n"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not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 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"Your full name, please"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754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Overview: Validated Input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ask_for_answer_number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min_allowed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max_allowed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try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   value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= int(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min_allowed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&lt;= value &lt;= 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max_allowed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value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except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ValueError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   pass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"You must enter an integer number …"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567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LAB: Add Input Validation to Name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2015384"/>
            <a:ext cx="11377352" cy="484261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Change the </a:t>
            </a:r>
            <a:r>
              <a:rPr lang="en-US" i="1" dirty="0" err="1">
                <a:solidFill>
                  <a:srgbClr val="0070C0"/>
                </a:solidFill>
              </a:rPr>
              <a:t>ask_for_name</a:t>
            </a:r>
            <a:r>
              <a:rPr lang="en-US" dirty="0"/>
              <a:t>() method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Test if you can still “cheat” and always look like you’re right</a:t>
            </a:r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93784F3D-498E-B594-6244-0052D97A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E1A0D2-237F-4974-326B-5000C0BCBFA4}"/>
              </a:ext>
            </a:extLst>
          </p:cNvPr>
          <p:cNvGrpSpPr/>
          <p:nvPr/>
        </p:nvGrpSpPr>
        <p:grpSpPr>
          <a:xfrm>
            <a:off x="-42723" y="871862"/>
            <a:ext cx="1403498" cy="1097279"/>
            <a:chOff x="-42723" y="946293"/>
            <a:chExt cx="1403498" cy="1097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1EAC-D1FC-C69B-1358-614716D7DB0D}"/>
                </a:ext>
              </a:extLst>
            </p:cNvPr>
            <p:cNvSpPr txBox="1"/>
            <p:nvPr/>
          </p:nvSpPr>
          <p:spPr>
            <a:xfrm>
              <a:off x="-42723" y="1520352"/>
              <a:ext cx="14034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 10 min</a:t>
              </a:r>
              <a:endParaRPr lang="he-IL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Graphic 6" descr="Hourglass 30% with solid fill">
              <a:extLst>
                <a:ext uri="{FF2B5EF4-FFF2-40B4-BE49-F238E27FC236}">
                  <a16:creationId xmlns:a16="http://schemas.microsoft.com/office/drawing/2014/main" id="{D64A53B7-B820-775F-5271-1268CC4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8663" y="946293"/>
              <a:ext cx="728074" cy="728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Problem: Your Validation Is (Probably) Not Enough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1994118"/>
            <a:ext cx="11377352" cy="4597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2 philosophies to validation: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Blocking</a:t>
            </a:r>
          </a:p>
          <a:p>
            <a:pPr marL="457200" lvl="1" indent="0">
              <a:buNone/>
            </a:pPr>
            <a:r>
              <a:rPr lang="en-US" dirty="0"/>
              <a:t>Checking that input DOES NOT contain something we don’t allow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Welcoming/Allowing</a:t>
            </a:r>
          </a:p>
          <a:p>
            <a:pPr marL="457200" lvl="1" indent="0">
              <a:buNone/>
            </a:pPr>
            <a:r>
              <a:rPr lang="en-US" dirty="0"/>
              <a:t>Checking that the input contains ONLY what we allow</a:t>
            </a:r>
          </a:p>
        </p:txBody>
      </p:sp>
    </p:spTree>
    <p:extLst>
      <p:ext uri="{BB962C8B-B14F-4D97-AF65-F5344CB8AC3E}">
        <p14:creationId xmlns:p14="http://schemas.microsoft.com/office/powerpoint/2010/main" val="2931161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7EB66-309C-CF60-BE9F-BB4FCE571873}"/>
              </a:ext>
            </a:extLst>
          </p:cNvPr>
          <p:cNvGrpSpPr/>
          <p:nvPr/>
        </p:nvGrpSpPr>
        <p:grpSpPr>
          <a:xfrm>
            <a:off x="0" y="2065867"/>
            <a:ext cx="12790311" cy="6231467"/>
            <a:chOff x="0" y="2065867"/>
            <a:chExt cx="12790311" cy="6231467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63997F18-8F14-5E1C-A16A-12368EABB8E7}"/>
                </a:ext>
              </a:extLst>
            </p:cNvPr>
            <p:cNvSpPr/>
            <p:nvPr/>
          </p:nvSpPr>
          <p:spPr>
            <a:xfrm>
              <a:off x="0" y="2065867"/>
              <a:ext cx="12790311" cy="6231467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911943-E82A-AE41-919A-2FAC98F67C45}"/>
                </a:ext>
              </a:extLst>
            </p:cNvPr>
            <p:cNvSpPr txBox="1"/>
            <p:nvPr/>
          </p:nvSpPr>
          <p:spPr>
            <a:xfrm>
              <a:off x="1016000" y="5799624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BC61A-F77B-FA02-6141-1BD2FA1C5467}"/>
              </a:ext>
            </a:extLst>
          </p:cNvPr>
          <p:cNvGrpSpPr/>
          <p:nvPr/>
        </p:nvGrpSpPr>
        <p:grpSpPr>
          <a:xfrm>
            <a:off x="-5646" y="2071507"/>
            <a:ext cx="12790311" cy="6231467"/>
            <a:chOff x="-5646" y="2071507"/>
            <a:chExt cx="12790311" cy="6231467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3101B34-6F8C-1577-B737-8A49C356997E}"/>
                </a:ext>
              </a:extLst>
            </p:cNvPr>
            <p:cNvSpPr/>
            <p:nvPr/>
          </p:nvSpPr>
          <p:spPr>
            <a:xfrm>
              <a:off x="-5646" y="2071507"/>
              <a:ext cx="12790311" cy="6231467"/>
            </a:xfrm>
            <a:prstGeom prst="cloud">
              <a:avLst/>
            </a:prstGeom>
            <a:pattFill prst="solidDmnd">
              <a:fgClr>
                <a:srgbClr val="FF0000"/>
              </a:fgClr>
              <a:bgClr>
                <a:srgbClr val="0070C0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92683-78F1-EC79-C306-9653A5CA0997}"/>
                </a:ext>
              </a:extLst>
            </p:cNvPr>
            <p:cNvSpPr txBox="1"/>
            <p:nvPr/>
          </p:nvSpPr>
          <p:spPr>
            <a:xfrm>
              <a:off x="1021643" y="5805267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Why Blocking Doesn’t Work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3A1F56-7890-47FE-4795-A101AFA038E3}"/>
              </a:ext>
            </a:extLst>
          </p:cNvPr>
          <p:cNvGrpSpPr/>
          <p:nvPr/>
        </p:nvGrpSpPr>
        <p:grpSpPr>
          <a:xfrm>
            <a:off x="4109156" y="2506132"/>
            <a:ext cx="7800622" cy="3849511"/>
            <a:chOff x="4109156" y="2506132"/>
            <a:chExt cx="7800622" cy="3849511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7D1CDF4-5DFE-CB48-8DC7-A6E88F2D194B}"/>
                </a:ext>
              </a:extLst>
            </p:cNvPr>
            <p:cNvSpPr/>
            <p:nvPr/>
          </p:nvSpPr>
          <p:spPr>
            <a:xfrm>
              <a:off x="4109156" y="2506132"/>
              <a:ext cx="7800622" cy="3849511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8FCB30-8C36-E006-D3B0-39D6A91E4B5D}"/>
                </a:ext>
              </a:extLst>
            </p:cNvPr>
            <p:cNvSpPr txBox="1"/>
            <p:nvPr/>
          </p:nvSpPr>
          <p:spPr>
            <a:xfrm>
              <a:off x="5198532" y="3084934"/>
              <a:ext cx="5302927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We KNOW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6BCEE-8958-CCD6-025E-F4C772F920D4}"/>
              </a:ext>
            </a:extLst>
          </p:cNvPr>
          <p:cNvGrpSpPr/>
          <p:nvPr/>
        </p:nvGrpSpPr>
        <p:grpSpPr>
          <a:xfrm>
            <a:off x="6513689" y="4154400"/>
            <a:ext cx="4854221" cy="1154431"/>
            <a:chOff x="6513689" y="3826933"/>
            <a:chExt cx="4854221" cy="1154431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369C3B19-EA10-E9AC-86B3-357093418297}"/>
                </a:ext>
              </a:extLst>
            </p:cNvPr>
            <p:cNvSpPr/>
            <p:nvPr/>
          </p:nvSpPr>
          <p:spPr>
            <a:xfrm>
              <a:off x="6513689" y="3826933"/>
              <a:ext cx="4854221" cy="1154431"/>
            </a:xfrm>
            <a:prstGeom prst="clou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2A7B9D-ABA6-517D-3240-4F0017CE6935}"/>
                </a:ext>
              </a:extLst>
            </p:cNvPr>
            <p:cNvSpPr txBox="1"/>
            <p:nvPr/>
          </p:nvSpPr>
          <p:spPr>
            <a:xfrm>
              <a:off x="7249993" y="4016502"/>
              <a:ext cx="3167790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Valid User Input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4DA382-29BC-08D9-B76E-75E09FAA3D98}"/>
              </a:ext>
            </a:extLst>
          </p:cNvPr>
          <p:cNvSpPr txBox="1"/>
          <p:nvPr/>
        </p:nvSpPr>
        <p:spPr>
          <a:xfrm>
            <a:off x="699192" y="1852874"/>
            <a:ext cx="318029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This isn’t blocked!</a:t>
            </a:r>
            <a:endParaRPr lang="he-IL" sz="3200" dirty="0">
              <a:solidFill>
                <a:srgbClr val="00B0F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8261BE4-F46D-73E4-617C-AB28D38B7C91}"/>
              </a:ext>
            </a:extLst>
          </p:cNvPr>
          <p:cNvSpPr/>
          <p:nvPr/>
        </p:nvSpPr>
        <p:spPr>
          <a:xfrm rot="4021949">
            <a:off x="2158458" y="2612731"/>
            <a:ext cx="978408" cy="48463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43DF6-8F08-AB80-C952-A0F678410F65}"/>
              </a:ext>
            </a:extLst>
          </p:cNvPr>
          <p:cNvSpPr txBox="1"/>
          <p:nvPr/>
        </p:nvSpPr>
        <p:spPr>
          <a:xfrm>
            <a:off x="1025753" y="5800625"/>
            <a:ext cx="326332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Possible</a:t>
            </a:r>
            <a:endParaRPr lang="he-I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7EB66-309C-CF60-BE9F-BB4FCE571873}"/>
              </a:ext>
            </a:extLst>
          </p:cNvPr>
          <p:cNvGrpSpPr/>
          <p:nvPr/>
        </p:nvGrpSpPr>
        <p:grpSpPr>
          <a:xfrm>
            <a:off x="5841674" y="3307644"/>
            <a:ext cx="3589867" cy="2102801"/>
            <a:chOff x="0" y="2065867"/>
            <a:chExt cx="12790311" cy="6231467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63997F18-8F14-5E1C-A16A-12368EABB8E7}"/>
                </a:ext>
              </a:extLst>
            </p:cNvPr>
            <p:cNvSpPr/>
            <p:nvPr/>
          </p:nvSpPr>
          <p:spPr>
            <a:xfrm>
              <a:off x="0" y="2065867"/>
              <a:ext cx="12790311" cy="6231467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911943-E82A-AE41-919A-2FAC98F67C45}"/>
                </a:ext>
              </a:extLst>
            </p:cNvPr>
            <p:cNvSpPr txBox="1"/>
            <p:nvPr/>
          </p:nvSpPr>
          <p:spPr>
            <a:xfrm>
              <a:off x="1016000" y="5799624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BC61A-F77B-FA02-6141-1BD2FA1C5467}"/>
              </a:ext>
            </a:extLst>
          </p:cNvPr>
          <p:cNvGrpSpPr/>
          <p:nvPr/>
        </p:nvGrpSpPr>
        <p:grpSpPr>
          <a:xfrm>
            <a:off x="4109157" y="2506132"/>
            <a:ext cx="7800622" cy="3849511"/>
            <a:chOff x="-5646" y="2071507"/>
            <a:chExt cx="12790311" cy="6231467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3101B34-6F8C-1577-B737-8A49C356997E}"/>
                </a:ext>
              </a:extLst>
            </p:cNvPr>
            <p:cNvSpPr/>
            <p:nvPr/>
          </p:nvSpPr>
          <p:spPr>
            <a:xfrm>
              <a:off x="-5646" y="2071507"/>
              <a:ext cx="12790311" cy="6231467"/>
            </a:xfrm>
            <a:prstGeom prst="cloud">
              <a:avLst/>
            </a:prstGeom>
            <a:pattFill prst="solidDmnd">
              <a:fgClr>
                <a:srgbClr val="FF0000"/>
              </a:fgClr>
              <a:bgClr>
                <a:srgbClr val="0070C0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92683-78F1-EC79-C306-9653A5CA0997}"/>
                </a:ext>
              </a:extLst>
            </p:cNvPr>
            <p:cNvSpPr txBox="1"/>
            <p:nvPr/>
          </p:nvSpPr>
          <p:spPr>
            <a:xfrm>
              <a:off x="1021643" y="5805267"/>
              <a:ext cx="3263329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With Welcoming We Control What Is Possible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3A1F56-7890-47FE-4795-A101AFA038E3}"/>
              </a:ext>
            </a:extLst>
          </p:cNvPr>
          <p:cNvGrpSpPr/>
          <p:nvPr/>
        </p:nvGrpSpPr>
        <p:grpSpPr>
          <a:xfrm>
            <a:off x="4109156" y="2506132"/>
            <a:ext cx="7800622" cy="3849511"/>
            <a:chOff x="4109156" y="2506132"/>
            <a:chExt cx="7800622" cy="3849511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7D1CDF4-5DFE-CB48-8DC7-A6E88F2D194B}"/>
                </a:ext>
              </a:extLst>
            </p:cNvPr>
            <p:cNvSpPr/>
            <p:nvPr/>
          </p:nvSpPr>
          <p:spPr>
            <a:xfrm>
              <a:off x="4109156" y="2506132"/>
              <a:ext cx="7800622" cy="3849511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8FCB30-8C36-E006-D3B0-39D6A91E4B5D}"/>
                </a:ext>
              </a:extLst>
            </p:cNvPr>
            <p:cNvSpPr txBox="1"/>
            <p:nvPr/>
          </p:nvSpPr>
          <p:spPr>
            <a:xfrm>
              <a:off x="5198532" y="3084934"/>
              <a:ext cx="5302927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What We KNOW is Possible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6BCEE-8958-CCD6-025E-F4C772F920D4}"/>
              </a:ext>
            </a:extLst>
          </p:cNvPr>
          <p:cNvGrpSpPr/>
          <p:nvPr/>
        </p:nvGrpSpPr>
        <p:grpSpPr>
          <a:xfrm>
            <a:off x="6513689" y="4154314"/>
            <a:ext cx="4854221" cy="1154431"/>
            <a:chOff x="6513689" y="3826933"/>
            <a:chExt cx="4854221" cy="1154431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369C3B19-EA10-E9AC-86B3-357093418297}"/>
                </a:ext>
              </a:extLst>
            </p:cNvPr>
            <p:cNvSpPr/>
            <p:nvPr/>
          </p:nvSpPr>
          <p:spPr>
            <a:xfrm>
              <a:off x="6513689" y="3826933"/>
              <a:ext cx="4854221" cy="1154431"/>
            </a:xfrm>
            <a:prstGeom prst="clou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2A7B9D-ABA6-517D-3240-4F0017CE6935}"/>
                </a:ext>
              </a:extLst>
            </p:cNvPr>
            <p:cNvSpPr txBox="1"/>
            <p:nvPr/>
          </p:nvSpPr>
          <p:spPr>
            <a:xfrm>
              <a:off x="7249993" y="4016502"/>
              <a:ext cx="3167790" cy="6463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Valid User Input</a:t>
              </a:r>
              <a:endParaRPr lang="he-IL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D0F22C-660A-CBA9-3506-4E1F298B375A}"/>
              </a:ext>
            </a:extLst>
          </p:cNvPr>
          <p:cNvSpPr txBox="1"/>
          <p:nvPr/>
        </p:nvSpPr>
        <p:spPr>
          <a:xfrm>
            <a:off x="5851948" y="3556332"/>
            <a:ext cx="326332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Possible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DF3FA-D55F-7151-614C-A8E67BF4616B}"/>
              </a:ext>
            </a:extLst>
          </p:cNvPr>
          <p:cNvSpPr txBox="1"/>
          <p:nvPr/>
        </p:nvSpPr>
        <p:spPr>
          <a:xfrm>
            <a:off x="5473769" y="3539397"/>
            <a:ext cx="61094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=</a:t>
            </a:r>
            <a:endParaRPr lang="he-I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51358"/>
            <a:ext cx="11543608" cy="1148747"/>
          </a:xfrm>
        </p:spPr>
        <p:txBody>
          <a:bodyPr>
            <a:normAutofit/>
          </a:bodyPr>
          <a:lstStyle/>
          <a:p>
            <a:r>
              <a:rPr lang="en-US" dirty="0"/>
              <a:t>Welcoming/Allowing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3" y="1994118"/>
            <a:ext cx="11377352" cy="4597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2 most important rules of validation: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Always Limit the size/length</a:t>
            </a:r>
          </a:p>
          <a:p>
            <a:pPr marL="457200" lvl="1" indent="0">
              <a:buNone/>
            </a:pPr>
            <a:r>
              <a:rPr lang="en-US" dirty="0"/>
              <a:t>This is true for all types of input: strings, numbers, files, …</a:t>
            </a:r>
          </a:p>
          <a:p>
            <a:pPr marL="457200" lvl="1" indent="0">
              <a:buNone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Use a Welcome List</a:t>
            </a:r>
          </a:p>
          <a:p>
            <a:pPr marL="457200" lvl="1" indent="0">
              <a:buNone/>
            </a:pPr>
            <a:r>
              <a:rPr lang="en-US" dirty="0"/>
              <a:t>A list of Legal Values</a:t>
            </a:r>
            <a:br>
              <a:rPr lang="en-US" dirty="0"/>
            </a:br>
            <a:r>
              <a:rPr lang="en-US" dirty="0"/>
              <a:t>(also known as an Allow List)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1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Welcoming/Allowing Input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41" y="2015384"/>
            <a:ext cx="11377352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...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 &gt; 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MAX_NAME_LENGTH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“That is too long"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not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has_only_valid_chars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2800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VALID_CHARS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“Name contains </a:t>
            </a:r>
            <a:r>
              <a:rPr lang="en-US" sz="2800" b="1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llegal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 characters"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      </a:t>
            </a:r>
          </a:p>
          <a:p>
            <a:pPr marL="0" indent="0" algn="l">
              <a:buNone/>
            </a:pP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7EDCF6A-9DEF-9311-3BB0-D8B2B371A1A8}"/>
              </a:ext>
            </a:extLst>
          </p:cNvPr>
          <p:cNvSpPr/>
          <p:nvPr/>
        </p:nvSpPr>
        <p:spPr>
          <a:xfrm>
            <a:off x="357809" y="1296275"/>
            <a:ext cx="11667936" cy="612648"/>
          </a:xfrm>
          <a:prstGeom prst="wedgeRoundRectCallout">
            <a:avLst>
              <a:gd name="adj1" fmla="val 34347"/>
              <a:gd name="adj2" fmla="val 491275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glow rad="2032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VALID_CHARS</a:t>
            </a:r>
            <a:r>
              <a:rPr lang="en-US" sz="27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7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2700" b="1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abcdefghijklmnopqrstuvwxyzABC</a:t>
            </a:r>
            <a:r>
              <a:rPr lang="en-US" sz="27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...YZ '.()"</a:t>
            </a:r>
            <a:endParaRPr lang="he-IL" sz="27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27EE8-7E76-777C-8976-F66EF59E03CC}"/>
              </a:ext>
            </a:extLst>
          </p:cNvPr>
          <p:cNvGrpSpPr/>
          <p:nvPr/>
        </p:nvGrpSpPr>
        <p:grpSpPr>
          <a:xfrm>
            <a:off x="12758" y="1316364"/>
            <a:ext cx="3151247" cy="1263705"/>
            <a:chOff x="4041422" y="1316364"/>
            <a:chExt cx="3151247" cy="1263705"/>
          </a:xfrm>
          <a:effectLst>
            <a:glow rad="76200">
              <a:srgbClr val="FFFF00">
                <a:alpha val="40000"/>
              </a:srgbClr>
            </a:glo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DA1D19-CB9C-129C-9993-30A8C7D67672}"/>
                </a:ext>
              </a:extLst>
            </p:cNvPr>
            <p:cNvSpPr/>
            <p:nvPr/>
          </p:nvSpPr>
          <p:spPr>
            <a:xfrm>
              <a:off x="4041422" y="1316364"/>
              <a:ext cx="3138311" cy="61264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9AA318-D2B8-BE93-FB7D-FF5A0BBFD540}"/>
                </a:ext>
              </a:extLst>
            </p:cNvPr>
            <p:cNvSpPr txBox="1"/>
            <p:nvPr/>
          </p:nvSpPr>
          <p:spPr>
            <a:xfrm>
              <a:off x="4041422" y="1995294"/>
              <a:ext cx="3151247" cy="584775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</a:rPr>
                <a:t>The Welcome-List</a:t>
              </a:r>
              <a:endParaRPr lang="he-IL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Welcoming/Allowing Input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has_only_valid_characters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txt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valid_chars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all(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c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 </a:t>
            </a:r>
            <a:r>
              <a:rPr lang="en-US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valid_chars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c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in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txt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)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1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92953-C371-0A24-CE46-91474B71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586D9A66-5B00-DFE7-B00D-409EDD4C3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2100" y="6470777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643" y="812800"/>
            <a:ext cx="10521245" cy="60452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5:</a:t>
            </a:r>
            <a:b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Me Convince You: Blocking Doesn’t Work!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578028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1: Prevent the Word “</a:t>
            </a:r>
            <a:r>
              <a:rPr lang="en-US" i="1" dirty="0"/>
              <a:t>Right</a:t>
            </a:r>
            <a:r>
              <a:rPr lang="en-US" dirty="0"/>
              <a:t>”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"Hello, what is your name?\n"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“Right"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“Name cannot contain ‘Right’"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588A3-5385-31BB-708B-20DF4252517D}"/>
              </a:ext>
            </a:extLst>
          </p:cNvPr>
          <p:cNvSpPr txBox="1"/>
          <p:nvPr/>
        </p:nvSpPr>
        <p:spPr>
          <a:xfrm>
            <a:off x="4504274" y="1630210"/>
            <a:ext cx="7469930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Right is a legal surname – cannot disallow it</a:t>
            </a:r>
            <a:endParaRPr lang="he-IL" sz="3200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453193-F52C-C7D8-A4EB-70549B98ACB7}"/>
              </a:ext>
            </a:extLst>
          </p:cNvPr>
          <p:cNvGrpSpPr/>
          <p:nvPr/>
        </p:nvGrpSpPr>
        <p:grpSpPr>
          <a:xfrm>
            <a:off x="1693333" y="4159955"/>
            <a:ext cx="10024534" cy="1371601"/>
            <a:chOff x="1693333" y="4159955"/>
            <a:chExt cx="10024534" cy="13716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EA74DC7-6518-E41C-2D9E-E389917EA57D}"/>
                </a:ext>
              </a:extLst>
            </p:cNvPr>
            <p:cNvCxnSpPr>
              <a:cxnSpLocks/>
            </p:cNvCxnSpPr>
            <p:nvPr/>
          </p:nvCxnSpPr>
          <p:spPr>
            <a:xfrm>
              <a:off x="1693333" y="4159955"/>
              <a:ext cx="10024534" cy="1371601"/>
            </a:xfrm>
            <a:prstGeom prst="line">
              <a:avLst/>
            </a:prstGeom>
            <a:ln w="85725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4B1C0AA-2824-FFC8-E8E5-8CFF6C8D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3333" y="4159955"/>
              <a:ext cx="10024534" cy="1371601"/>
            </a:xfrm>
            <a:prstGeom prst="line">
              <a:avLst/>
            </a:prstGeom>
            <a:ln w="85725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7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2: Prevent the Colon (:) Character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"Hello, what is your name?\n"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“:"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“Name cannot have :"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588A3-5385-31BB-708B-20DF4252517D}"/>
              </a:ext>
            </a:extLst>
          </p:cNvPr>
          <p:cNvSpPr txBox="1"/>
          <p:nvPr/>
        </p:nvSpPr>
        <p:spPr>
          <a:xfrm>
            <a:off x="3533429" y="1630210"/>
            <a:ext cx="8455520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Circumvented using alternative </a:t>
            </a:r>
            <a:r>
              <a:rPr lang="en-US" sz="3200" dirty="0" err="1">
                <a:solidFill>
                  <a:srgbClr val="FFFF00"/>
                </a:solidFill>
              </a:rPr>
              <a:t>unicode</a:t>
            </a:r>
            <a:r>
              <a:rPr lang="en-US" sz="3200" dirty="0">
                <a:solidFill>
                  <a:srgbClr val="FFFF00"/>
                </a:solidFill>
              </a:rPr>
              <a:t> character</a:t>
            </a:r>
            <a:endParaRPr lang="he-IL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8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3: Limit the Size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"Hello, what is your name?\n"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 &gt; </a:t>
            </a:r>
            <a:r>
              <a:rPr lang="en-US" sz="2800" b="1" i="1" dirty="0">
                <a:solidFill>
                  <a:srgbClr val="0000C0"/>
                </a:solidFill>
                <a:latin typeface="Courier New" panose="02070309020205020404" pitchFamily="49" charset="0"/>
              </a:rPr>
              <a:t>MAX_NAME_LENGTH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"That is too long"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588A3-5385-31BB-708B-20DF4252517D}"/>
              </a:ext>
            </a:extLst>
          </p:cNvPr>
          <p:cNvSpPr txBox="1"/>
          <p:nvPr/>
        </p:nvSpPr>
        <p:spPr>
          <a:xfrm>
            <a:off x="5508982" y="1630210"/>
            <a:ext cx="6509090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Circumvented using the TAB character</a:t>
            </a:r>
            <a:endParaRPr lang="he-IL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5BF7-7020-42EB-9FD1-A143D88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4: Prevent the Tab (\t) Character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ECA2-308B-4470-97D3-043B0A71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1990332"/>
            <a:ext cx="11764901" cy="459785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ask_for_name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True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   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"Hello, what is your name?\n"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“\t"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US" sz="2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print(</a:t>
            </a:r>
            <a:r>
              <a:rPr lang="en-US" sz="2800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“Name cannot have tabs"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continue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  return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name</a:t>
            </a:r>
            <a:endParaRPr lang="en-US" sz="2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588A3-5385-31BB-708B-20DF4252517D}"/>
              </a:ext>
            </a:extLst>
          </p:cNvPr>
          <p:cNvSpPr txBox="1"/>
          <p:nvPr/>
        </p:nvSpPr>
        <p:spPr>
          <a:xfrm>
            <a:off x="5034849" y="1630210"/>
            <a:ext cx="6949338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Circumvented using backspace character</a:t>
            </a:r>
            <a:endParaRPr lang="he-IL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282F-A32F-4003-A077-6C711F5C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643" y="812800"/>
            <a:ext cx="10521245" cy="60452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he-IL" sz="8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10FDD-60A5-BAFF-48BC-FD608C010811}"/>
              </a:ext>
            </a:extLst>
          </p:cNvPr>
          <p:cNvSpPr txBox="1">
            <a:spLocks/>
          </p:cNvSpPr>
          <p:nvPr/>
        </p:nvSpPr>
        <p:spPr>
          <a:xfrm>
            <a:off x="1524000" y="4833259"/>
            <a:ext cx="9144000" cy="770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225995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 - SFS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/>
              <a:t>riority, Privacy, Permissions – Security is the first priority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eporting &amp; logging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asy to use securely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erify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rrors &amp; exceptions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/>
              <a:t>eat code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dirty="0"/>
              <a:t>rust Boundaries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47CF5-3AC0-E26A-D039-46E20420925A}"/>
              </a:ext>
            </a:extLst>
          </p:cNvPr>
          <p:cNvSpPr/>
          <p:nvPr/>
        </p:nvSpPr>
        <p:spPr>
          <a:xfrm>
            <a:off x="6037385" y="2033499"/>
            <a:ext cx="5648148" cy="5528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3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43" y="951358"/>
            <a:ext cx="11543608" cy="85110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802461"/>
            <a:ext cx="11113882" cy="4842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Hackers exploit unvalidated input</a:t>
            </a:r>
          </a:p>
          <a:p>
            <a:pPr marL="0" indent="0">
              <a:buNone/>
            </a:pPr>
            <a:r>
              <a:rPr lang="en-US" dirty="0"/>
              <a:t>Hackers exploit badly validated input</a:t>
            </a:r>
          </a:p>
          <a:p>
            <a:pPr marL="0" indent="0">
              <a:buNone/>
            </a:pPr>
            <a:r>
              <a:rPr lang="en-US" dirty="0"/>
              <a:t>Input </a:t>
            </a:r>
            <a:r>
              <a:rPr lang="en-US" b="1" dirty="0"/>
              <a:t>must </a:t>
            </a:r>
            <a:r>
              <a:rPr lang="en-US" dirty="0"/>
              <a:t>be validated</a:t>
            </a:r>
          </a:p>
          <a:p>
            <a:pPr marL="0" indent="0">
              <a:buNone/>
            </a:pPr>
            <a:r>
              <a:rPr lang="en-US" dirty="0"/>
              <a:t>Blocking doesn’t work!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Input validation </a:t>
            </a:r>
            <a:r>
              <a:rPr lang="en-US" b="1" dirty="0">
                <a:solidFill>
                  <a:srgbClr val="0070C0"/>
                </a:solidFill>
              </a:rPr>
              <a:t>must </a:t>
            </a:r>
            <a:r>
              <a:rPr lang="en-US" dirty="0">
                <a:solidFill>
                  <a:srgbClr val="0070C0"/>
                </a:solidFill>
              </a:rPr>
              <a:t>take a </a:t>
            </a:r>
            <a:r>
              <a:rPr lang="en-US" b="1" i="1" dirty="0">
                <a:solidFill>
                  <a:srgbClr val="0070C0"/>
                </a:solidFill>
              </a:rPr>
              <a:t>welcoming </a:t>
            </a:r>
            <a:r>
              <a:rPr lang="en-US" dirty="0">
                <a:solidFill>
                  <a:srgbClr val="0070C0"/>
                </a:solidFill>
              </a:rPr>
              <a:t>approach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Limit size/length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Limit to a welcome-list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E36F96EE-2BB1-8ECF-2CFA-EF57733C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43" y="951358"/>
            <a:ext cx="11543608" cy="851103"/>
          </a:xfrm>
        </p:spPr>
        <p:txBody>
          <a:bodyPr/>
          <a:lstStyle/>
          <a:p>
            <a:r>
              <a:rPr lang="en-US" dirty="0"/>
              <a:t>Go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846ED-9403-1C42-88E0-4D6E44F68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802461"/>
            <a:ext cx="11113882" cy="4842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it called a </a:t>
            </a:r>
            <a:r>
              <a:rPr lang="en-US" i="1" dirty="0"/>
              <a:t>Welcome</a:t>
            </a:r>
            <a:r>
              <a:rPr lang="en-US" dirty="0"/>
              <a:t>-List and not an </a:t>
            </a:r>
            <a:r>
              <a:rPr lang="en-US" i="1" dirty="0"/>
              <a:t>Allow</a:t>
            </a:r>
            <a:r>
              <a:rPr lang="en-US" dirty="0"/>
              <a:t>-List?</a:t>
            </a:r>
          </a:p>
          <a:p>
            <a:pPr marL="0" indent="0">
              <a:buNone/>
            </a:pPr>
            <a:r>
              <a:rPr lang="en-US" dirty="0"/>
              <a:t>What is a </a:t>
            </a:r>
            <a:r>
              <a:rPr lang="en-US" dirty="0" err="1"/>
              <a:t>TeleType</a:t>
            </a:r>
            <a:r>
              <a:rPr lang="en-US" dirty="0"/>
              <a:t> (TTY)?</a:t>
            </a:r>
          </a:p>
          <a:p>
            <a:pPr marL="0" indent="0">
              <a:buNone/>
            </a:pPr>
            <a:r>
              <a:rPr lang="en-US" dirty="0"/>
              <a:t>What are Control-Characters?</a:t>
            </a:r>
          </a:p>
          <a:p>
            <a:pPr marL="0" indent="0">
              <a:buNone/>
            </a:pPr>
            <a:r>
              <a:rPr lang="en-US" dirty="0"/>
              <a:t>What is Unicode?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Secure From Scratch: PREVENT</a:t>
            </a:r>
          </a:p>
          <a:p>
            <a:pPr marL="0" indent="0">
              <a:buNone/>
            </a:pPr>
            <a:r>
              <a:rPr lang="en-US" dirty="0"/>
              <a:t>The PREVENT Verify Principle</a:t>
            </a:r>
          </a:p>
          <a:p>
            <a:pPr marL="0" indent="0">
              <a:buNone/>
            </a:pPr>
            <a:r>
              <a:rPr lang="en-US" dirty="0"/>
              <a:t>Bounded Resources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E36F96EE-2BB1-8ECF-2CFA-EF57733C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455" y="640108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2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8960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39783"/>
            <a:ext cx="11543608" cy="5808257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GetVar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sRequest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  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playfile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subdir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Helper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Helper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GetMediaDirectory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otid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...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subdir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@"\"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A84D395A-9F8B-2BB9-5DCC-27FE597E2E3C}"/>
              </a:ext>
            </a:extLst>
          </p:cNvPr>
          <p:cNvSpPr/>
          <p:nvPr/>
        </p:nvSpPr>
        <p:spPr>
          <a:xfrm>
            <a:off x="6285053" y="1759352"/>
            <a:ext cx="2187616" cy="612648"/>
          </a:xfrm>
          <a:prstGeom prst="accentCallout1">
            <a:avLst>
              <a:gd name="adj1" fmla="val 18750"/>
              <a:gd name="adj2" fmla="val -8333"/>
              <a:gd name="adj3" fmla="val -27307"/>
              <a:gd name="adj4" fmla="val -506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Request URL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5149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3C1FE-7854-0743-5019-121A0265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3" y="939783"/>
            <a:ext cx="11543608" cy="5808257"/>
          </a:xfrm>
        </p:spPr>
        <p:txBody>
          <a:bodyPr>
            <a:noAutofit/>
          </a:bodyPr>
          <a:lstStyle/>
          <a:p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sRequestedFile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sRequest.Substring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iStartPos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sPhysicalFilePath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sLocalDir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sRequestedFile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"%20"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800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ToLower</a:t>
            </a:r>
            <a: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28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bHasAuth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sPhysicalFilePath.EndsWith</a:t>
            </a:r>
            <a:r>
              <a:rPr lang="en-US" sz="2800" b="0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A31515"/>
                </a:solidFill>
                <a:latin typeface="Consolas" panose="020B0609020204030204" pitchFamily="49" charset="0"/>
              </a:rPr>
              <a:t>crossdomain.xml</a:t>
            </a:r>
            <a:r>
              <a:rPr lang="en-US" sz="2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) || 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CheckAuth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sPhysicalFilePath</a:t>
            </a:r>
            <a:r>
              <a:rPr lang="en-US" sz="2800" b="0" dirty="0">
                <a:solidFill>
                  <a:srgbClr val="001080"/>
                </a:solidFill>
                <a:latin typeface="Consolas" panose="020B0609020204030204" pitchFamily="49" charset="0"/>
              </a:rPr>
              <a:t>);</a:t>
            </a:r>
            <a:br>
              <a:rPr lang="en-US" sz="2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2800" dirty="0"/>
          </a:p>
        </p:txBody>
      </p:sp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A84D395A-9F8B-2BB9-5DCC-27FE597E2E3C}"/>
              </a:ext>
            </a:extLst>
          </p:cNvPr>
          <p:cNvSpPr/>
          <p:nvPr/>
        </p:nvSpPr>
        <p:spPr>
          <a:xfrm>
            <a:off x="6298907" y="1205170"/>
            <a:ext cx="2187616" cy="612648"/>
          </a:xfrm>
          <a:prstGeom prst="accentCallout1">
            <a:avLst>
              <a:gd name="adj1" fmla="val 18750"/>
              <a:gd name="adj2" fmla="val -8333"/>
              <a:gd name="adj3" fmla="val 137777"/>
              <a:gd name="adj4" fmla="val -588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Request URL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29230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45F9BAE-7A12-B997-AD51-6456A2A63D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Yariv Tal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7415E4-BE8C-483D-BCCD-29AFE6B2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" y="2726580"/>
            <a:ext cx="6603745" cy="379121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University lecturer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Bootcamps mentor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Seasoned developer (</a:t>
            </a:r>
            <a:r>
              <a:rPr lang="en-US" dirty="0" err="1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WhyT</a:t>
            </a: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 software)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Application security researcher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Calibri(body)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alibri(body)"/>
                <a:cs typeface="Calibri" panose="020F0502020204030204" pitchFamily="34" charset="0"/>
              </a:rPr>
              <a:t>Drug of choice: Travelling &amp; Roller coasters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E2B27-2D60-E644-1BD4-89728AA0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17" b="17617"/>
          <a:stretch/>
        </p:blipFill>
        <p:spPr>
          <a:xfrm>
            <a:off x="7006456" y="893938"/>
            <a:ext cx="5185545" cy="596406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31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94FDB94D6AD747ABBBE34640254631" ma:contentTypeVersion="3" ma:contentTypeDescription="Create a new document." ma:contentTypeScope="" ma:versionID="d6374825df6d646de0fc84f9b88cf86a">
  <xsd:schema xmlns:xsd="http://www.w3.org/2001/XMLSchema" xmlns:xs="http://www.w3.org/2001/XMLSchema" xmlns:p="http://schemas.microsoft.com/office/2006/metadata/properties" xmlns:ns3="266411dd-2367-4efb-a705-6622fd027e50" targetNamespace="http://schemas.microsoft.com/office/2006/metadata/properties" ma:root="true" ma:fieldsID="c6abf561e2791ea707a93c7c33857504" ns3:_="">
    <xsd:import namespace="266411dd-2367-4efb-a705-6622fd027e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6411dd-2367-4efb-a705-6622fd027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D58FF0-7F7A-43FE-ADD8-2FF80EBD90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04979D-35E8-405A-9D27-BE9590E5168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266411dd-2367-4efb-a705-6622fd027e50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005D491-0D16-434A-9BAF-07AA55633F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6411dd-2367-4efb-a705-6622fd027e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36623</TotalTime>
  <Words>2469</Words>
  <Application>Microsoft Office PowerPoint</Application>
  <PresentationFormat>Widescreen</PresentationFormat>
  <Paragraphs>376</Paragraphs>
  <Slides>58</Slides>
  <Notes>39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Calibri(body)</vt:lpstr>
      <vt:lpstr>Consolas</vt:lpstr>
      <vt:lpstr>Courier New</vt:lpstr>
      <vt:lpstr>roboto</vt:lpstr>
      <vt:lpstr>Wingdings</vt:lpstr>
      <vt:lpstr>Office Theme</vt:lpstr>
      <vt:lpstr>Secure From Scratch</vt:lpstr>
      <vt:lpstr>After this workshop</vt:lpstr>
      <vt:lpstr>PowerPoint Presentation</vt:lpstr>
      <vt:lpstr>PowerPoint Presentation</vt:lpstr>
      <vt:lpstr>PowerPoint Presentation</vt:lpstr>
      <vt:lpstr>Demo</vt:lpstr>
      <vt:lpstr>string fn = GetVar(sRequest, "fn");    ...  case "playfile": { try {     string subdir = Helper.GetDirectory(otid, oid);     string filename = Helper.GetMediaDirectory(otid, oid);  ...     filename += subdir + @"\" + fn;      try     {         Process.Start(filename); </vt:lpstr>
      <vt:lpstr>sRequestedFile = sRequest.Substring(iStartPos); …    sPhysicalFilePath = (sLocalDir + sRequestedFile).Replace("%20", " ").ToLower(); var bHasAuth = sPhysicalFilePath.EndsWith("crossdomain.xml") || CheckAuth(sPhysicalFilePath);  </vt:lpstr>
      <vt:lpstr>Yariv Tal</vt:lpstr>
      <vt:lpstr>Or Sahar</vt:lpstr>
      <vt:lpstr>Getting to Know You</vt:lpstr>
      <vt:lpstr>What Is This Workshop About?</vt:lpstr>
      <vt:lpstr>This is a Secure Programming Workshop</vt:lpstr>
      <vt:lpstr>What is Secure Programming?</vt:lpstr>
      <vt:lpstr>What is a Security Bug?</vt:lpstr>
      <vt:lpstr>What is a Security Vulnerability?</vt:lpstr>
      <vt:lpstr>The Goal of Secure Programming</vt:lpstr>
      <vt:lpstr>The Goal of Secure From Scratch</vt:lpstr>
      <vt:lpstr>PREVENT - SFS Principles</vt:lpstr>
      <vt:lpstr>Workshop Outline</vt:lpstr>
      <vt:lpstr>Part 1: The Need</vt:lpstr>
      <vt:lpstr>Cost of Vulnerabilities - 2023</vt:lpstr>
      <vt:lpstr>SQL Injection</vt:lpstr>
      <vt:lpstr>SQL Injection</vt:lpstr>
      <vt:lpstr>Part 2: Getting To Know The Lab Environment</vt:lpstr>
      <vt:lpstr>Case In-Point – A Shared Machine Quiz App</vt:lpstr>
      <vt:lpstr>A Shared Machine Quiz App</vt:lpstr>
      <vt:lpstr>Case In-Point – A Shared Machine Quiz App</vt:lpstr>
      <vt:lpstr>Case In-Point – A Shared Machine Quiz App</vt:lpstr>
      <vt:lpstr>Case In-Point – A Shared Machine Quiz App</vt:lpstr>
      <vt:lpstr>Case In-Point – A Shared Machine Quiz App</vt:lpstr>
      <vt:lpstr>  LAB: Setting up the environment</vt:lpstr>
      <vt:lpstr>The Inspiration</vt:lpstr>
      <vt:lpstr>  LAB: Get to know the Quiz App</vt:lpstr>
      <vt:lpstr>Part 3: Hacking is Using Unexpected Input</vt:lpstr>
      <vt:lpstr>Your Goal (Reminder)</vt:lpstr>
      <vt:lpstr>Your Goal (Reminder)</vt:lpstr>
      <vt:lpstr>  LAB: Test the Quiz App Inputs</vt:lpstr>
      <vt:lpstr>Part 4: Validation</vt:lpstr>
      <vt:lpstr>Problem: Any Input Leads To Unexpected Input</vt:lpstr>
      <vt:lpstr>Code Overview: Any Input = Unvalidated Input</vt:lpstr>
      <vt:lpstr>Code Overview: Validated Input</vt:lpstr>
      <vt:lpstr>  LAB: Add Input Validation to Name</vt:lpstr>
      <vt:lpstr>Problem: Your Validation Is (Probably) Not Enough</vt:lpstr>
      <vt:lpstr>Why Blocking Doesn’t Work</vt:lpstr>
      <vt:lpstr>With Welcoming We Control What Is Possible</vt:lpstr>
      <vt:lpstr>Welcoming/Allowing</vt:lpstr>
      <vt:lpstr>Welcoming/Allowing Input</vt:lpstr>
      <vt:lpstr>Welcoming/Allowing Input</vt:lpstr>
      <vt:lpstr>Part 5: Let Me Convince You: Blocking Doesn’t Work!</vt:lpstr>
      <vt:lpstr>Attempt 1: Prevent the Word “Right”</vt:lpstr>
      <vt:lpstr>Attempt 2: Prevent the Colon (:) Character</vt:lpstr>
      <vt:lpstr>Attempt 3: Limit the Size</vt:lpstr>
      <vt:lpstr>Attempt 4: Prevent the Tab (\t) Character</vt:lpstr>
      <vt:lpstr>Summary</vt:lpstr>
      <vt:lpstr>PREVENT - SFS Principles</vt:lpstr>
      <vt:lpstr>Summary</vt:lpstr>
      <vt:lpstr>Go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Yariv Tal</dc:creator>
  <cp:lastModifiedBy>Yariv Tal</cp:lastModifiedBy>
  <cp:revision>163</cp:revision>
  <dcterms:created xsi:type="dcterms:W3CDTF">2023-05-16T12:10:17Z</dcterms:created>
  <dcterms:modified xsi:type="dcterms:W3CDTF">2024-09-22T17:30:23Z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0x0101009494FDB94D6AD747ABBBE34640254631</vt:lpwstr>
  </property>
</Properties>
</file>